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4" r:id="rId2"/>
    <p:sldId id="256" r:id="rId3"/>
    <p:sldId id="257" r:id="rId4"/>
    <p:sldId id="258" r:id="rId5"/>
    <p:sldId id="259" r:id="rId6"/>
    <p:sldId id="269" r:id="rId7"/>
    <p:sldId id="262" r:id="rId8"/>
    <p:sldId id="260" r:id="rId9"/>
    <p:sldId id="271" r:id="rId10"/>
    <p:sldId id="270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17.3.2020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MNTOvsjn3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23528" y="332656"/>
            <a:ext cx="871296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POSTUP:</a:t>
            </a:r>
          </a:p>
          <a:p>
            <a:endParaRPr lang="cs-CZ" dirty="0" smtClean="0"/>
          </a:p>
          <a:p>
            <a:r>
              <a:rPr lang="cs-CZ" dirty="0" smtClean="0"/>
              <a:t>Přečti si prezentaci.</a:t>
            </a:r>
          </a:p>
          <a:p>
            <a:endParaRPr lang="cs-CZ" dirty="0" smtClean="0"/>
          </a:p>
          <a:p>
            <a:r>
              <a:rPr lang="cs-CZ" u="sng" dirty="0" smtClean="0"/>
              <a:t>Dělej si postupně zápis do sešitu</a:t>
            </a:r>
            <a:r>
              <a:rPr lang="cs-CZ" dirty="0" smtClean="0"/>
              <a:t>. Zapisuj si pouze ty stránky, na kterých je slovo </a:t>
            </a:r>
            <a:r>
              <a:rPr lang="cs-CZ" sz="2800" b="1" i="1" dirty="0" smtClean="0">
                <a:solidFill>
                  <a:srgbClr val="0000FF"/>
                </a:solidFill>
              </a:rPr>
              <a:t>zápis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Vyzkoušej si úkoly, za nimi je vždy správné řešení.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Pokud je přiložen ALF test, určitě ho udělej!!! Budu to kontrolovat.</a:t>
            </a:r>
          </a:p>
          <a:p>
            <a:endParaRPr lang="cs-CZ" dirty="0" smtClean="0"/>
          </a:p>
          <a:p>
            <a:r>
              <a:rPr lang="cs-CZ" u="sng" dirty="0" smtClean="0"/>
              <a:t>Alf test si vyzkoušej až po prezentaci, zápisu a procvičení.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88640"/>
            <a:ext cx="8604448" cy="66693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2800" u="sng" dirty="0" smtClean="0"/>
              <a:t>Vyzkoušej si: Rozliš věty D, J, E:</a:t>
            </a: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Vstávejte! </a:t>
            </a:r>
          </a:p>
          <a:p>
            <a:pPr>
              <a:buNone/>
            </a:pPr>
            <a:r>
              <a:rPr lang="cs-CZ" sz="2800" dirty="0" smtClean="0"/>
              <a:t>V dálce rachotily hromy. </a:t>
            </a:r>
          </a:p>
          <a:p>
            <a:pPr>
              <a:buNone/>
            </a:pPr>
            <a:r>
              <a:rPr lang="cs-CZ" sz="2800" dirty="0" smtClean="0"/>
              <a:t>Hlady mu kručelo v břiše. </a:t>
            </a:r>
          </a:p>
          <a:p>
            <a:pPr>
              <a:buNone/>
            </a:pPr>
            <a:r>
              <a:rPr lang="cs-CZ" sz="2800" dirty="0" smtClean="0"/>
              <a:t>Nemluvit! </a:t>
            </a:r>
          </a:p>
          <a:p>
            <a:pPr>
              <a:buNone/>
            </a:pPr>
            <a:r>
              <a:rPr lang="cs-CZ" sz="2800" dirty="0" smtClean="0"/>
              <a:t>Venku lije jako z konve. </a:t>
            </a:r>
          </a:p>
          <a:p>
            <a:pPr>
              <a:buNone/>
            </a:pPr>
            <a:r>
              <a:rPr lang="cs-CZ" sz="2800" dirty="0" smtClean="0"/>
              <a:t>Lije vodu do hrnce. </a:t>
            </a:r>
          </a:p>
          <a:p>
            <a:pPr>
              <a:buNone/>
            </a:pPr>
            <a:r>
              <a:rPr lang="cs-CZ" sz="2800" dirty="0" smtClean="0"/>
              <a:t>Něco mě napadlo. </a:t>
            </a:r>
          </a:p>
          <a:p>
            <a:pPr>
              <a:buNone/>
            </a:pPr>
            <a:r>
              <a:rPr lang="cs-CZ" sz="2800" dirty="0" smtClean="0"/>
              <a:t>Večerní Praha. </a:t>
            </a:r>
          </a:p>
          <a:p>
            <a:pPr>
              <a:buNone/>
            </a:pPr>
            <a:r>
              <a:rPr lang="cs-CZ" sz="2800" dirty="0" smtClean="0"/>
              <a:t>Sedíte dobře? </a:t>
            </a:r>
          </a:p>
          <a:p>
            <a:pPr>
              <a:buNone/>
            </a:pPr>
            <a:r>
              <a:rPr lang="cs-CZ" sz="2800" dirty="0" smtClean="0"/>
              <a:t>Meruňkám se daří jen v teplých krajích. </a:t>
            </a:r>
          </a:p>
          <a:p>
            <a:pPr>
              <a:buNone/>
            </a:pPr>
            <a:r>
              <a:rPr lang="cs-CZ" sz="2800" dirty="0" smtClean="0"/>
              <a:t>Pozor, auto! </a:t>
            </a:r>
          </a:p>
          <a:p>
            <a:pPr>
              <a:buNone/>
            </a:pPr>
            <a:r>
              <a:rPr lang="cs-CZ" sz="2800" dirty="0" smtClean="0"/>
              <a:t>Bylo cítit vůni sena. </a:t>
            </a:r>
          </a:p>
          <a:p>
            <a:pPr>
              <a:buNone/>
            </a:pPr>
            <a:r>
              <a:rPr lang="cs-CZ" sz="2800" dirty="0" smtClean="0"/>
              <a:t>Byla cítit vůně sena. </a:t>
            </a:r>
          </a:p>
          <a:p>
            <a:pPr>
              <a:buNone/>
            </a:pPr>
            <a:r>
              <a:rPr lang="cs-CZ" sz="2800" dirty="0" smtClean="0"/>
              <a:t>Díky. </a:t>
            </a:r>
          </a:p>
          <a:p>
            <a:pPr>
              <a:buNone/>
            </a:pPr>
            <a:r>
              <a:rPr lang="cs-CZ" sz="2800" dirty="0" smtClean="0"/>
              <a:t>Děkuji vám.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8640"/>
            <a:ext cx="8604448" cy="66693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2800" u="sng" dirty="0" smtClean="0"/>
              <a:t>Rozliš věty dvojčlenné, </a:t>
            </a:r>
            <a:r>
              <a:rPr lang="cs-CZ" sz="2800" u="sng" dirty="0" err="1" smtClean="0"/>
              <a:t>jednočlennéa</a:t>
            </a:r>
            <a:r>
              <a:rPr lang="cs-CZ" sz="2800" u="sng" dirty="0" smtClean="0"/>
              <a:t> větné ekvivalenty:</a:t>
            </a:r>
            <a:endParaRPr lang="cs-CZ" sz="2800" dirty="0" smtClean="0"/>
          </a:p>
          <a:p>
            <a:pPr>
              <a:buNone/>
            </a:pPr>
            <a:r>
              <a:rPr lang="cs-CZ" sz="2800" u="wavyHeavy" dirty="0" smtClean="0">
                <a:solidFill>
                  <a:srgbClr val="0000FF"/>
                </a:solidFill>
              </a:rPr>
              <a:t>Vstávejte</a:t>
            </a:r>
            <a:r>
              <a:rPr lang="cs-CZ" sz="2800" dirty="0" smtClean="0"/>
              <a:t>! </a:t>
            </a:r>
            <a:r>
              <a:rPr lang="cs-CZ" sz="2600" dirty="0" smtClean="0">
                <a:solidFill>
                  <a:srgbClr val="FF0000"/>
                </a:solidFill>
              </a:rPr>
              <a:t>[vy]</a:t>
            </a:r>
          </a:p>
          <a:p>
            <a:pPr>
              <a:buNone/>
            </a:pPr>
            <a:r>
              <a:rPr lang="cs-CZ" sz="2800" dirty="0" smtClean="0"/>
              <a:t>V dálce </a:t>
            </a:r>
            <a:r>
              <a:rPr lang="cs-CZ" sz="2800" u="wavyHeavy" dirty="0" smtClean="0">
                <a:solidFill>
                  <a:srgbClr val="0000FF"/>
                </a:solidFill>
              </a:rPr>
              <a:t>rachotily</a:t>
            </a:r>
            <a:r>
              <a:rPr lang="cs-CZ" sz="2800" dirty="0" smtClean="0"/>
              <a:t> </a:t>
            </a:r>
            <a:r>
              <a:rPr lang="cs-CZ" sz="2800" u="sng" dirty="0" smtClean="0">
                <a:solidFill>
                  <a:srgbClr val="FF0000"/>
                </a:solidFill>
              </a:rPr>
              <a:t>hromy</a:t>
            </a:r>
            <a:r>
              <a:rPr lang="cs-CZ" sz="2800" dirty="0" smtClean="0"/>
              <a:t>. </a:t>
            </a:r>
          </a:p>
          <a:p>
            <a:pPr>
              <a:buNone/>
            </a:pPr>
            <a:r>
              <a:rPr lang="cs-CZ" sz="2800" dirty="0" smtClean="0"/>
              <a:t>Hlady mu </a:t>
            </a:r>
            <a:r>
              <a:rPr lang="cs-CZ" sz="2800" u="wavyHeavy" dirty="0" smtClean="0">
                <a:solidFill>
                  <a:srgbClr val="0000FF"/>
                </a:solidFill>
              </a:rPr>
              <a:t>kručelo</a:t>
            </a:r>
            <a:r>
              <a:rPr lang="cs-CZ" sz="2800" dirty="0" smtClean="0"/>
              <a:t> v břiše. </a:t>
            </a:r>
          </a:p>
          <a:p>
            <a:pPr>
              <a:buNone/>
            </a:pPr>
            <a:r>
              <a:rPr lang="cs-CZ" sz="2800" dirty="0" smtClean="0"/>
              <a:t>Nemluvit! </a:t>
            </a:r>
          </a:p>
          <a:p>
            <a:pPr>
              <a:buNone/>
            </a:pPr>
            <a:r>
              <a:rPr lang="cs-CZ" sz="2800" dirty="0" smtClean="0"/>
              <a:t>Venku </a:t>
            </a:r>
            <a:r>
              <a:rPr lang="cs-CZ" sz="2800" u="wavyHeavy" dirty="0" smtClean="0">
                <a:solidFill>
                  <a:srgbClr val="0000FF"/>
                </a:solidFill>
              </a:rPr>
              <a:t>lije</a:t>
            </a:r>
            <a:r>
              <a:rPr lang="cs-CZ" sz="2800" dirty="0" smtClean="0"/>
              <a:t> jako z konve. </a:t>
            </a:r>
          </a:p>
          <a:p>
            <a:pPr>
              <a:buNone/>
            </a:pPr>
            <a:r>
              <a:rPr lang="cs-CZ" sz="2800" u="wavyHeavy" dirty="0" smtClean="0">
                <a:solidFill>
                  <a:srgbClr val="0000FF"/>
                </a:solidFill>
              </a:rPr>
              <a:t>Lije</a:t>
            </a:r>
            <a:r>
              <a:rPr lang="cs-CZ" sz="2800" dirty="0" smtClean="0"/>
              <a:t> vodu do hrnce. </a:t>
            </a:r>
          </a:p>
          <a:p>
            <a:pPr>
              <a:buNone/>
            </a:pPr>
            <a:r>
              <a:rPr lang="cs-CZ" sz="2800" u="sng" dirty="0" smtClean="0">
                <a:solidFill>
                  <a:srgbClr val="FF0000"/>
                </a:solidFill>
              </a:rPr>
              <a:t>Něco</a:t>
            </a:r>
            <a:r>
              <a:rPr lang="cs-CZ" sz="2800" dirty="0" smtClean="0"/>
              <a:t> mě </a:t>
            </a:r>
            <a:r>
              <a:rPr lang="cs-CZ" sz="2800" u="wavyHeavy" dirty="0" smtClean="0">
                <a:solidFill>
                  <a:srgbClr val="0000FF"/>
                </a:solidFill>
              </a:rPr>
              <a:t>napadlo</a:t>
            </a:r>
            <a:r>
              <a:rPr lang="cs-CZ" sz="2800" dirty="0" smtClean="0"/>
              <a:t>. </a:t>
            </a:r>
          </a:p>
          <a:p>
            <a:pPr>
              <a:buNone/>
            </a:pPr>
            <a:r>
              <a:rPr lang="cs-CZ" sz="2800" dirty="0" smtClean="0"/>
              <a:t>Večerní Praha. </a:t>
            </a:r>
          </a:p>
          <a:p>
            <a:pPr>
              <a:buNone/>
            </a:pPr>
            <a:r>
              <a:rPr lang="cs-CZ" sz="2800" u="wavyHeavy" dirty="0" smtClean="0">
                <a:solidFill>
                  <a:srgbClr val="0000FF"/>
                </a:solidFill>
              </a:rPr>
              <a:t>Sedíte</a:t>
            </a:r>
            <a:r>
              <a:rPr lang="cs-CZ" sz="2800" dirty="0" smtClean="0"/>
              <a:t> dobře? </a:t>
            </a:r>
            <a:r>
              <a:rPr lang="cs-CZ" sz="2800" dirty="0" smtClean="0">
                <a:solidFill>
                  <a:srgbClr val="FF0000"/>
                </a:solidFill>
              </a:rPr>
              <a:t>[vy]</a:t>
            </a:r>
          </a:p>
          <a:p>
            <a:pPr>
              <a:buNone/>
            </a:pPr>
            <a:r>
              <a:rPr lang="cs-CZ" sz="2800" dirty="0" smtClean="0"/>
              <a:t>Meruňkám </a:t>
            </a:r>
            <a:r>
              <a:rPr lang="cs-CZ" sz="2800" u="wavyHeavy" dirty="0" smtClean="0"/>
              <a:t>se daří </a:t>
            </a:r>
            <a:r>
              <a:rPr lang="cs-CZ" sz="2800" dirty="0" smtClean="0"/>
              <a:t>jen v teplých krajích. </a:t>
            </a:r>
          </a:p>
          <a:p>
            <a:pPr>
              <a:buNone/>
            </a:pPr>
            <a:r>
              <a:rPr lang="cs-CZ" sz="2800" dirty="0" smtClean="0"/>
              <a:t>Pozor, auto! </a:t>
            </a:r>
          </a:p>
          <a:p>
            <a:pPr>
              <a:buNone/>
            </a:pPr>
            <a:r>
              <a:rPr lang="cs-CZ" sz="2800" u="wavyHeavy" dirty="0" smtClean="0">
                <a:solidFill>
                  <a:srgbClr val="0000FF"/>
                </a:solidFill>
              </a:rPr>
              <a:t>Bylo cítit </a:t>
            </a:r>
            <a:r>
              <a:rPr lang="cs-CZ" sz="2800" dirty="0" smtClean="0"/>
              <a:t>vůni sena. </a:t>
            </a:r>
          </a:p>
          <a:p>
            <a:pPr>
              <a:buNone/>
            </a:pPr>
            <a:r>
              <a:rPr lang="cs-CZ" sz="2800" u="wavyHeavy" dirty="0" smtClean="0">
                <a:solidFill>
                  <a:srgbClr val="0000FF"/>
                </a:solidFill>
              </a:rPr>
              <a:t>Byla cítit </a:t>
            </a:r>
            <a:r>
              <a:rPr lang="cs-CZ" sz="2800" u="sng" dirty="0" smtClean="0">
                <a:solidFill>
                  <a:srgbClr val="FF0000"/>
                </a:solidFill>
              </a:rPr>
              <a:t>vůně</a:t>
            </a:r>
            <a:r>
              <a:rPr lang="cs-CZ" sz="2800" dirty="0" smtClean="0"/>
              <a:t> sena. </a:t>
            </a:r>
          </a:p>
          <a:p>
            <a:pPr>
              <a:buNone/>
            </a:pPr>
            <a:r>
              <a:rPr lang="cs-CZ" sz="2800" dirty="0" smtClean="0"/>
              <a:t>Díky. </a:t>
            </a:r>
          </a:p>
          <a:p>
            <a:pPr>
              <a:buNone/>
            </a:pPr>
            <a:r>
              <a:rPr lang="cs-CZ" sz="2800" u="wavyHeavy" dirty="0" smtClean="0">
                <a:solidFill>
                  <a:srgbClr val="0000FF"/>
                </a:solidFill>
              </a:rPr>
              <a:t>Děkuji</a:t>
            </a:r>
            <a:r>
              <a:rPr lang="cs-CZ" sz="2800" dirty="0" smtClean="0"/>
              <a:t> vám. </a:t>
            </a:r>
            <a:r>
              <a:rPr lang="cs-CZ" sz="2800" dirty="0" smtClean="0">
                <a:solidFill>
                  <a:srgbClr val="FF0000"/>
                </a:solidFill>
              </a:rPr>
              <a:t>[já]</a:t>
            </a:r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2915816" y="476672"/>
            <a:ext cx="54006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b="1" dirty="0" smtClean="0">
                <a:solidFill>
                  <a:srgbClr val="FF0000"/>
                </a:solidFill>
              </a:rPr>
              <a:t>D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	D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	   J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E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	J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  </a:t>
            </a:r>
            <a:r>
              <a:rPr lang="cs-CZ" sz="2600" dirty="0" smtClean="0">
                <a:solidFill>
                  <a:srgbClr val="FF0000"/>
                </a:solidFill>
              </a:rPr>
              <a:t>[on] </a:t>
            </a:r>
            <a:r>
              <a:rPr lang="cs-CZ" sz="2600" b="1" dirty="0" smtClean="0">
                <a:solidFill>
                  <a:srgbClr val="FF0000"/>
                </a:solidFill>
              </a:rPr>
              <a:t>	 D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    D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E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    J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		               J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E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      J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       D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E</a:t>
            </a:r>
          </a:p>
          <a:p>
            <a:r>
              <a:rPr lang="cs-CZ" sz="2600" b="1" dirty="0" smtClean="0">
                <a:solidFill>
                  <a:srgbClr val="FF0000"/>
                </a:solidFill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417320"/>
            <a:ext cx="8352928" cy="230428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400" b="1" dirty="0" smtClean="0">
                <a:solidFill>
                  <a:srgbClr val="FF0000"/>
                </a:solidFill>
              </a:rPr>
              <a:t/>
            </a:r>
            <a:br>
              <a:rPr lang="cs-CZ" sz="4400" b="1" dirty="0" smtClean="0">
                <a:solidFill>
                  <a:srgbClr val="FF0000"/>
                </a:solidFill>
              </a:rPr>
            </a:br>
            <a:r>
              <a:rPr lang="cs-CZ" b="1" dirty="0" smtClean="0">
                <a:solidFill>
                  <a:srgbClr val="FF0000"/>
                </a:solidFill>
              </a:rPr>
              <a:t/>
            </a:r>
            <a:br>
              <a:rPr lang="cs-CZ" b="1" dirty="0" smtClean="0">
                <a:solidFill>
                  <a:srgbClr val="FF0000"/>
                </a:solidFill>
              </a:rPr>
            </a:br>
            <a:r>
              <a:rPr lang="cs-CZ" sz="4400" b="1" u="sng" dirty="0" smtClean="0">
                <a:solidFill>
                  <a:srgbClr val="FF0000"/>
                </a:solidFill>
              </a:rPr>
              <a:t>VĚTA DVOJČLENNÁ, JEDNOČLENNÁ</a:t>
            </a:r>
            <a:br>
              <a:rPr lang="cs-CZ" sz="4400" b="1" u="sng" dirty="0" smtClean="0">
                <a:solidFill>
                  <a:srgbClr val="FF0000"/>
                </a:solidFill>
              </a:rPr>
            </a:br>
            <a:r>
              <a:rPr lang="cs-CZ" sz="4400" b="1" u="sng" dirty="0" smtClean="0">
                <a:solidFill>
                  <a:srgbClr val="FF0000"/>
                </a:solidFill>
              </a:rPr>
              <a:t>VĚTNÝ EKVIVALENT</a:t>
            </a:r>
            <a:endParaRPr lang="cs-CZ" sz="4400" b="1" u="sng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23528" y="54868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rgbClr val="0000FF"/>
                </a:solidFill>
              </a:rPr>
              <a:t>zápis</a:t>
            </a:r>
            <a:endParaRPr lang="cs-CZ" sz="2800" b="1" i="1" dirty="0">
              <a:solidFill>
                <a:srgbClr val="0000FF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51520" y="530120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část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677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b="1" u="sng" dirty="0" smtClean="0">
                <a:solidFill>
                  <a:srgbClr val="FF0000"/>
                </a:solidFill>
              </a:rPr>
              <a:t>VĚTA DVOJČLENNÁ (D)</a:t>
            </a:r>
            <a:endParaRPr lang="cs-CZ" sz="5400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má </a:t>
            </a:r>
            <a:r>
              <a:rPr lang="cs-CZ" sz="3600" b="1" u="sng" dirty="0" smtClean="0">
                <a:solidFill>
                  <a:srgbClr val="FF0000"/>
                </a:solidFill>
              </a:rPr>
              <a:t>podmět + přísudek</a:t>
            </a:r>
          </a:p>
          <a:p>
            <a:pPr>
              <a:buNone/>
            </a:pPr>
            <a:r>
              <a:rPr lang="cs-CZ" sz="3600" dirty="0" smtClean="0"/>
              <a:t>(i Po nevyjádřený)</a:t>
            </a:r>
          </a:p>
          <a:p>
            <a:pPr>
              <a:buNone/>
            </a:pPr>
            <a:r>
              <a:rPr lang="cs-CZ" sz="3600" dirty="0" smtClean="0">
                <a:solidFill>
                  <a:srgbClr val="FF0000"/>
                </a:solidFill>
              </a:rPr>
              <a:t>!! Po je vždy v 1. pádě</a:t>
            </a:r>
          </a:p>
          <a:p>
            <a:pPr marL="0" indent="0">
              <a:buNone/>
            </a:pPr>
            <a:endParaRPr lang="cs-CZ" sz="3600" dirty="0" smtClean="0"/>
          </a:p>
          <a:p>
            <a:pPr marL="0" indent="0">
              <a:buNone/>
            </a:pPr>
            <a:r>
              <a:rPr lang="cs-CZ" sz="3600" b="1" i="1" dirty="0" smtClean="0"/>
              <a:t>	</a:t>
            </a:r>
            <a:r>
              <a:rPr lang="cs-CZ" sz="3600" b="1" i="1" u="sng" dirty="0" smtClean="0">
                <a:solidFill>
                  <a:srgbClr val="FF0000"/>
                </a:solidFill>
              </a:rPr>
              <a:t>Eva</a:t>
            </a:r>
            <a:r>
              <a:rPr lang="cs-CZ" sz="3600" b="1" i="1" dirty="0" smtClean="0"/>
              <a:t> </a:t>
            </a:r>
            <a:r>
              <a:rPr lang="cs-CZ" sz="3600" b="1" i="1" u="wavyHeavy" dirty="0" smtClean="0">
                <a:solidFill>
                  <a:srgbClr val="0000FF"/>
                </a:solidFill>
              </a:rPr>
              <a:t>čte</a:t>
            </a:r>
            <a:r>
              <a:rPr lang="cs-CZ" sz="3600" b="1" i="1" dirty="0" smtClean="0"/>
              <a:t>.</a:t>
            </a:r>
          </a:p>
          <a:p>
            <a:pPr marL="0" indent="0">
              <a:buNone/>
            </a:pPr>
            <a:r>
              <a:rPr lang="cs-CZ" sz="3600" b="1" i="1" dirty="0" smtClean="0"/>
              <a:t>	</a:t>
            </a:r>
            <a:r>
              <a:rPr lang="cs-CZ" sz="3600" b="1" i="1" u="wavyHeavy" dirty="0" smtClean="0">
                <a:solidFill>
                  <a:srgbClr val="0000FF"/>
                </a:solidFill>
              </a:rPr>
              <a:t>Čte</a:t>
            </a:r>
            <a:r>
              <a:rPr lang="cs-CZ" sz="3600" b="1" i="1" dirty="0" smtClean="0"/>
              <a:t>.  </a:t>
            </a:r>
            <a:r>
              <a:rPr lang="cs-CZ" sz="3600" b="1" i="1" dirty="0" smtClean="0">
                <a:solidFill>
                  <a:srgbClr val="FF0000"/>
                </a:solidFill>
              </a:rPr>
              <a:t>[ona]</a:t>
            </a:r>
            <a:endParaRPr lang="cs-CZ" sz="3600" b="1" i="1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rgbClr val="0000FF"/>
                </a:solidFill>
              </a:rPr>
              <a:t>zápis</a:t>
            </a:r>
            <a:endParaRPr lang="cs-CZ" sz="2800" b="1" i="1" dirty="0">
              <a:solidFill>
                <a:srgbClr val="0000FF"/>
              </a:solidFill>
            </a:endParaRPr>
          </a:p>
        </p:txBody>
      </p:sp>
      <p:pic>
        <p:nvPicPr>
          <p:cNvPr id="14338" name="Picture 2" descr="Image result for čtenář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932040" y="3645024"/>
            <a:ext cx="2078830" cy="2940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500546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b="1" u="sng" dirty="0" smtClean="0">
                <a:solidFill>
                  <a:srgbClr val="FF0000"/>
                </a:solidFill>
              </a:rPr>
              <a:t>VĚTA JEDNOČLENNÁ (J)</a:t>
            </a:r>
            <a:endParaRPr lang="cs-CZ" sz="5400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298448"/>
            <a:ext cx="9036496" cy="5298904"/>
          </a:xfrm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nemá podmět </a:t>
            </a:r>
            <a:r>
              <a:rPr lang="cs-CZ" sz="3200" dirty="0" smtClean="0"/>
              <a:t>(nemůžeme ho doplnit, nevíme co,</a:t>
            </a:r>
          </a:p>
          <a:p>
            <a:pPr>
              <a:buNone/>
            </a:pPr>
            <a:r>
              <a:rPr lang="cs-CZ" dirty="0" smtClean="0"/>
              <a:t>                                  říkáme si:</a:t>
            </a:r>
            <a:r>
              <a:rPr lang="cs-CZ" sz="3200" dirty="0" smtClean="0"/>
              <a:t> </a:t>
            </a:r>
            <a:r>
              <a:rPr lang="cs-CZ" sz="3200" i="1" dirty="0" smtClean="0"/>
              <a:t>ono</a:t>
            </a:r>
            <a:r>
              <a:rPr lang="cs-CZ" sz="3200" dirty="0" smtClean="0"/>
              <a:t>)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má jen</a:t>
            </a:r>
            <a:r>
              <a:rPr lang="cs-CZ" sz="3200" b="1" u="sng" dirty="0" smtClean="0">
                <a:solidFill>
                  <a:srgbClr val="FF0000"/>
                </a:solidFill>
              </a:rPr>
              <a:t> </a:t>
            </a:r>
            <a:r>
              <a:rPr lang="cs-CZ" sz="3200" b="1" u="sng" dirty="0" err="1" smtClean="0">
                <a:solidFill>
                  <a:srgbClr val="FF0000"/>
                </a:solidFill>
              </a:rPr>
              <a:t>Př</a:t>
            </a:r>
            <a:r>
              <a:rPr lang="cs-CZ" sz="3200" b="1" u="sng" dirty="0" smtClean="0">
                <a:solidFill>
                  <a:srgbClr val="FF0000"/>
                </a:solidFill>
              </a:rPr>
              <a:t> </a:t>
            </a:r>
            <a:r>
              <a:rPr lang="cs-CZ" sz="3200" dirty="0" smtClean="0"/>
              <a:t>(ve 3. osobě čísla jednotného)</a:t>
            </a:r>
          </a:p>
        </p:txBody>
      </p:sp>
      <p:sp>
        <p:nvSpPr>
          <p:cNvPr id="4" name="Obdélník 3"/>
          <p:cNvSpPr/>
          <p:nvPr/>
        </p:nvSpPr>
        <p:spPr>
          <a:xfrm>
            <a:off x="467544" y="350100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3200" b="1" i="1" dirty="0" smtClean="0"/>
              <a:t>	Venku </a:t>
            </a:r>
            <a:r>
              <a:rPr lang="cs-CZ" sz="3200" b="1" i="1" u="wavyHeavy" dirty="0" smtClean="0">
                <a:solidFill>
                  <a:srgbClr val="0000FF"/>
                </a:solidFill>
              </a:rPr>
              <a:t>sněžilo</a:t>
            </a:r>
            <a:r>
              <a:rPr lang="cs-CZ" sz="3200" b="1" i="1" dirty="0" smtClean="0"/>
              <a:t>.</a:t>
            </a:r>
          </a:p>
          <a:p>
            <a:endParaRPr lang="cs-CZ" sz="3200" b="1" i="1" dirty="0" smtClean="0"/>
          </a:p>
          <a:p>
            <a:r>
              <a:rPr lang="cs-CZ" sz="3200" b="1" i="1" dirty="0" smtClean="0"/>
              <a:t>	</a:t>
            </a:r>
            <a:r>
              <a:rPr lang="cs-CZ" sz="3200" b="1" i="1" u="wavyHeavy" dirty="0" smtClean="0">
                <a:solidFill>
                  <a:srgbClr val="0000FF"/>
                </a:solidFill>
              </a:rPr>
              <a:t>Bolí </a:t>
            </a:r>
            <a:r>
              <a:rPr lang="cs-CZ" sz="3200" b="1" i="1" dirty="0" smtClean="0"/>
              <a:t>mě v krku.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79512" y="18864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rgbClr val="0000FF"/>
                </a:solidFill>
              </a:rPr>
              <a:t>zápis</a:t>
            </a:r>
            <a:endParaRPr lang="cs-CZ" sz="2800" b="1" i="1" dirty="0">
              <a:solidFill>
                <a:srgbClr val="0000FF"/>
              </a:solidFill>
            </a:endParaRPr>
          </a:p>
        </p:txBody>
      </p:sp>
      <p:pic>
        <p:nvPicPr>
          <p:cNvPr id="13314" name="Picture 2" descr="Image result for sněží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3284984"/>
            <a:ext cx="2304256" cy="2304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83869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b="1" dirty="0" smtClean="0">
                <a:solidFill>
                  <a:srgbClr val="FF0000"/>
                </a:solidFill>
              </a:rPr>
              <a:t>VĚTY JEDNOČLENNÉ</a:t>
            </a:r>
            <a:endParaRPr lang="cs-CZ" sz="54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4320" y="1298448"/>
            <a:ext cx="8595360" cy="5370912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Char char="-"/>
            </a:pPr>
            <a:r>
              <a:rPr lang="cs-CZ" sz="2800" b="1" i="1" u="sng" dirty="0" smtClean="0">
                <a:solidFill>
                  <a:srgbClr val="FF0000"/>
                </a:solidFill>
              </a:rPr>
              <a:t>u každé věty se zeptám kdo co? + přísudek</a:t>
            </a:r>
          </a:p>
          <a:p>
            <a:pPr marL="0" indent="0">
              <a:buFontTx/>
              <a:buChar char="-"/>
            </a:pPr>
            <a:r>
              <a:rPr lang="cs-CZ" sz="2800" b="1" i="1" u="sng" dirty="0" smtClean="0">
                <a:solidFill>
                  <a:srgbClr val="FF0000"/>
                </a:solidFill>
              </a:rPr>
              <a:t>nevíme, co je přesně podmět – ono, něco</a:t>
            </a:r>
          </a:p>
          <a:p>
            <a:pPr marL="0" indent="0">
              <a:buNone/>
            </a:pPr>
            <a:r>
              <a:rPr lang="cs-CZ" sz="2800" b="1" i="1" u="wavyHeavy" dirty="0" smtClean="0">
                <a:solidFill>
                  <a:srgbClr val="0000FF"/>
                </a:solidFill>
              </a:rPr>
              <a:t>Bylo</a:t>
            </a:r>
            <a:r>
              <a:rPr lang="cs-CZ" sz="2800" b="1" i="1" dirty="0" smtClean="0">
                <a:solidFill>
                  <a:srgbClr val="0000FF"/>
                </a:solidFill>
              </a:rPr>
              <a:t> </a:t>
            </a:r>
            <a:r>
              <a:rPr lang="cs-CZ" sz="2800" b="1" i="1" dirty="0" smtClean="0"/>
              <a:t>mi </a:t>
            </a:r>
            <a:r>
              <a:rPr lang="cs-CZ" sz="2800" b="1" i="1" u="wavyHeavy" dirty="0" smtClean="0">
                <a:solidFill>
                  <a:srgbClr val="0000FF"/>
                </a:solidFill>
              </a:rPr>
              <a:t>lépe</a:t>
            </a:r>
            <a:r>
              <a:rPr lang="cs-CZ" sz="2800" b="1" i="1" dirty="0" smtClean="0"/>
              <a:t>.</a:t>
            </a:r>
          </a:p>
          <a:p>
            <a:pPr marL="0" indent="0">
              <a:buNone/>
            </a:pPr>
            <a:r>
              <a:rPr lang="cs-CZ" sz="2800" b="1" i="1" u="wavyHeavy" dirty="0" smtClean="0">
                <a:solidFill>
                  <a:srgbClr val="0000FF"/>
                </a:solidFill>
              </a:rPr>
              <a:t>Stýská se </a:t>
            </a:r>
            <a:r>
              <a:rPr lang="cs-CZ" sz="2800" b="1" i="1" dirty="0" smtClean="0"/>
              <a:t>mi.</a:t>
            </a:r>
          </a:p>
          <a:p>
            <a:pPr marL="0" indent="0">
              <a:buNone/>
            </a:pPr>
            <a:r>
              <a:rPr lang="cs-CZ" sz="2800" b="1" i="1" u="wavyHeavy" dirty="0" smtClean="0">
                <a:solidFill>
                  <a:srgbClr val="0000FF"/>
                </a:solidFill>
              </a:rPr>
              <a:t>Zvoní</a:t>
            </a:r>
            <a:r>
              <a:rPr lang="cs-CZ" sz="2800" b="1" i="1" dirty="0" smtClean="0"/>
              <a:t>.</a:t>
            </a:r>
          </a:p>
          <a:p>
            <a:pPr marL="0" indent="0">
              <a:buNone/>
            </a:pPr>
            <a:r>
              <a:rPr lang="cs-CZ" sz="2800" b="1" i="1" dirty="0" smtClean="0"/>
              <a:t>Venku </a:t>
            </a:r>
            <a:r>
              <a:rPr lang="cs-CZ" sz="2800" b="1" i="1" u="wavyHeavy" dirty="0" smtClean="0">
                <a:solidFill>
                  <a:srgbClr val="0000FF"/>
                </a:solidFill>
              </a:rPr>
              <a:t>se stmívá</a:t>
            </a:r>
            <a:r>
              <a:rPr lang="cs-CZ" sz="2800" b="1" i="1" dirty="0" smtClean="0"/>
              <a:t>.</a:t>
            </a:r>
          </a:p>
          <a:p>
            <a:pPr marL="0" indent="0">
              <a:buNone/>
            </a:pPr>
            <a:r>
              <a:rPr lang="cs-CZ" sz="2800" b="1" i="1" u="wavyHeavy" dirty="0" smtClean="0">
                <a:solidFill>
                  <a:srgbClr val="0000FF"/>
                </a:solidFill>
              </a:rPr>
              <a:t>Jede se </a:t>
            </a:r>
            <a:r>
              <a:rPr lang="cs-CZ" sz="2800" b="1" i="1" dirty="0" smtClean="0"/>
              <a:t>na hory.</a:t>
            </a:r>
          </a:p>
          <a:p>
            <a:pPr marL="0" indent="0">
              <a:buNone/>
            </a:pPr>
            <a:r>
              <a:rPr lang="cs-CZ" sz="2800" b="1" i="1" dirty="0" smtClean="0"/>
              <a:t>Od lesa studeně </a:t>
            </a:r>
            <a:r>
              <a:rPr lang="cs-CZ" sz="2800" b="1" i="1" u="wavyHeavy" dirty="0" smtClean="0">
                <a:solidFill>
                  <a:srgbClr val="0000FF"/>
                </a:solidFill>
              </a:rPr>
              <a:t>foukalo</a:t>
            </a:r>
            <a:r>
              <a:rPr lang="cs-CZ" sz="2800" b="1" i="1" dirty="0" smtClean="0"/>
              <a:t>.</a:t>
            </a:r>
          </a:p>
          <a:p>
            <a:pPr marL="0" indent="0">
              <a:buNone/>
            </a:pPr>
            <a:r>
              <a:rPr lang="cs-CZ" sz="2800" b="1" i="1" dirty="0" smtClean="0"/>
              <a:t>Po vdolkách </a:t>
            </a:r>
            <a:r>
              <a:rPr lang="cs-CZ" sz="2800" b="1" i="1" u="wavyHeavy" dirty="0" smtClean="0">
                <a:solidFill>
                  <a:srgbClr val="0000FF"/>
                </a:solidFill>
              </a:rPr>
              <a:t>se</a:t>
            </a:r>
            <a:r>
              <a:rPr lang="cs-CZ" sz="2800" b="1" i="1" dirty="0" smtClean="0"/>
              <a:t> jen </a:t>
            </a:r>
            <a:r>
              <a:rPr lang="cs-CZ" sz="2800" b="1" i="1" u="wavyHeavy" dirty="0" smtClean="0">
                <a:solidFill>
                  <a:srgbClr val="0000FF"/>
                </a:solidFill>
              </a:rPr>
              <a:t>zaprášilo</a:t>
            </a:r>
            <a:r>
              <a:rPr lang="cs-CZ" sz="2800" b="1" i="1" dirty="0" smtClean="0"/>
              <a:t>.</a:t>
            </a:r>
          </a:p>
          <a:p>
            <a:pPr marL="0" indent="0">
              <a:buNone/>
            </a:pPr>
            <a:r>
              <a:rPr lang="cs-CZ" sz="2800" b="1" i="1" dirty="0" smtClean="0"/>
              <a:t>Na silnicích často </a:t>
            </a:r>
            <a:r>
              <a:rPr lang="cs-CZ" sz="2800" b="1" i="1" u="wavyHeavy" dirty="0" smtClean="0">
                <a:solidFill>
                  <a:srgbClr val="0000FF"/>
                </a:solidFill>
              </a:rPr>
              <a:t>dochází</a:t>
            </a:r>
            <a:r>
              <a:rPr lang="cs-CZ" sz="2800" b="1" i="1" u="wavyHeavy" dirty="0" smtClean="0"/>
              <a:t> </a:t>
            </a:r>
            <a:r>
              <a:rPr lang="cs-CZ" sz="2800" b="1" i="1" dirty="0" smtClean="0"/>
              <a:t>k nehodám.</a:t>
            </a:r>
          </a:p>
          <a:p>
            <a:pPr marL="0" indent="0">
              <a:buNone/>
            </a:pPr>
            <a:r>
              <a:rPr lang="cs-CZ" sz="2800" b="1" i="1" dirty="0" smtClean="0"/>
              <a:t>V kamnech </a:t>
            </a:r>
            <a:r>
              <a:rPr lang="cs-CZ" sz="2800" b="1" i="1" u="wavyHeavy" dirty="0" smtClean="0">
                <a:solidFill>
                  <a:srgbClr val="0000FF"/>
                </a:solidFill>
              </a:rPr>
              <a:t>praská</a:t>
            </a:r>
            <a:r>
              <a:rPr lang="cs-CZ" sz="2800" b="1" i="1" dirty="0" smtClean="0"/>
              <a:t>.</a:t>
            </a:r>
            <a:endParaRPr lang="cs-CZ" sz="2800" b="1" i="1" dirty="0"/>
          </a:p>
        </p:txBody>
      </p:sp>
    </p:spTree>
    <p:extLst>
      <p:ext uri="{BB962C8B-B14F-4D97-AF65-F5344CB8AC3E}">
        <p14:creationId xmlns:p14="http://schemas.microsoft.com/office/powerpoint/2010/main" val="35414085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Vyzkoušej si! Rozliš věty J a D: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1) Stýská </a:t>
            </a:r>
            <a:r>
              <a:rPr lang="pl-PL" dirty="0"/>
              <a:t>se mu po domově.</a:t>
            </a:r>
          </a:p>
          <a:p>
            <a:pPr>
              <a:buNone/>
            </a:pPr>
            <a:r>
              <a:rPr lang="cs-CZ" dirty="0"/>
              <a:t>2</a:t>
            </a:r>
            <a:r>
              <a:rPr lang="cs-CZ" dirty="0" smtClean="0"/>
              <a:t>) Spí</a:t>
            </a:r>
            <a:r>
              <a:rPr lang="cs-CZ" dirty="0"/>
              <a:t>.</a:t>
            </a:r>
          </a:p>
          <a:p>
            <a:pPr>
              <a:buNone/>
            </a:pPr>
            <a:r>
              <a:rPr lang="cs-CZ" dirty="0"/>
              <a:t>3</a:t>
            </a:r>
            <a:r>
              <a:rPr lang="cs-CZ" dirty="0" smtClean="0"/>
              <a:t>) Od </a:t>
            </a:r>
            <a:r>
              <a:rPr lang="cs-CZ" dirty="0"/>
              <a:t>západu fičí.</a:t>
            </a:r>
          </a:p>
          <a:p>
            <a:pPr>
              <a:buNone/>
            </a:pPr>
            <a:r>
              <a:rPr lang="cs-CZ" dirty="0"/>
              <a:t>4</a:t>
            </a:r>
            <a:r>
              <a:rPr lang="cs-CZ" dirty="0" smtClean="0"/>
              <a:t>) Nezapomeň </a:t>
            </a:r>
            <a:r>
              <a:rPr lang="cs-CZ" dirty="0"/>
              <a:t>na mě.</a:t>
            </a:r>
          </a:p>
          <a:p>
            <a:pPr>
              <a:buNone/>
            </a:pPr>
            <a:r>
              <a:rPr lang="cs-CZ" dirty="0"/>
              <a:t>5</a:t>
            </a:r>
            <a:r>
              <a:rPr lang="cs-CZ" dirty="0" smtClean="0"/>
              <a:t>) Počkejte!</a:t>
            </a:r>
            <a:endParaRPr lang="cs-CZ" dirty="0"/>
          </a:p>
          <a:p>
            <a:pPr>
              <a:buNone/>
            </a:pPr>
            <a:r>
              <a:rPr lang="cs-CZ" dirty="0"/>
              <a:t>6</a:t>
            </a:r>
            <a:r>
              <a:rPr lang="cs-CZ" dirty="0" smtClean="0"/>
              <a:t>) Spalo </a:t>
            </a:r>
            <a:r>
              <a:rPr lang="cs-CZ" dirty="0"/>
              <a:t>se mi dobře.</a:t>
            </a:r>
          </a:p>
          <a:p>
            <a:pPr>
              <a:buNone/>
            </a:pPr>
            <a:r>
              <a:rPr lang="cs-CZ" dirty="0"/>
              <a:t>7</a:t>
            </a:r>
            <a:r>
              <a:rPr lang="cs-CZ" dirty="0" smtClean="0"/>
              <a:t>) Zvoní</a:t>
            </a:r>
            <a:r>
              <a:rPr lang="cs-CZ" dirty="0"/>
              <a:t>!</a:t>
            </a:r>
          </a:p>
          <a:p>
            <a:pPr>
              <a:buNone/>
            </a:pPr>
            <a:r>
              <a:rPr lang="pl-PL" dirty="0"/>
              <a:t>8</a:t>
            </a:r>
            <a:r>
              <a:rPr lang="pl-PL" dirty="0" smtClean="0"/>
              <a:t>) Celé </a:t>
            </a:r>
            <a:r>
              <a:rPr lang="pl-PL" dirty="0"/>
              <a:t>odpoledne lilo jako z konve.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18864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rgbClr val="0000FF"/>
                </a:solidFill>
              </a:rPr>
              <a:t>zápis</a:t>
            </a:r>
            <a:endParaRPr lang="cs-CZ" sz="28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1) </a:t>
            </a:r>
            <a:r>
              <a:rPr lang="pl-PL" u="wavyHeavy" dirty="0" smtClean="0">
                <a:solidFill>
                  <a:srgbClr val="0000FF"/>
                </a:solidFill>
              </a:rPr>
              <a:t>Stýská </a:t>
            </a:r>
            <a:r>
              <a:rPr lang="pl-PL" u="wavyHeavy" dirty="0">
                <a:solidFill>
                  <a:srgbClr val="0000FF"/>
                </a:solidFill>
              </a:rPr>
              <a:t>se </a:t>
            </a:r>
            <a:r>
              <a:rPr lang="pl-PL" dirty="0"/>
              <a:t>mu po domově.</a:t>
            </a:r>
          </a:p>
          <a:p>
            <a:pPr>
              <a:buNone/>
            </a:pPr>
            <a:r>
              <a:rPr lang="cs-CZ" dirty="0"/>
              <a:t>2</a:t>
            </a:r>
            <a:r>
              <a:rPr lang="cs-CZ" dirty="0" smtClean="0"/>
              <a:t>) </a:t>
            </a:r>
            <a:r>
              <a:rPr lang="cs-CZ" u="wavyHeavy" dirty="0" smtClean="0">
                <a:solidFill>
                  <a:srgbClr val="0000FF"/>
                </a:solidFill>
              </a:rPr>
              <a:t>Spí</a:t>
            </a:r>
            <a:r>
              <a:rPr lang="cs-CZ" dirty="0" smtClean="0"/>
              <a:t>. </a:t>
            </a:r>
            <a:r>
              <a:rPr lang="cs-CZ" dirty="0" smtClean="0">
                <a:solidFill>
                  <a:srgbClr val="FF0000"/>
                </a:solidFill>
              </a:rPr>
              <a:t>[on, ona, ono]</a:t>
            </a:r>
            <a:endParaRPr lang="cs-CZ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dirty="0"/>
              <a:t>3</a:t>
            </a:r>
            <a:r>
              <a:rPr lang="cs-CZ" dirty="0" smtClean="0"/>
              <a:t>) Od </a:t>
            </a:r>
            <a:r>
              <a:rPr lang="cs-CZ" dirty="0"/>
              <a:t>západu </a:t>
            </a:r>
            <a:r>
              <a:rPr lang="cs-CZ" u="wavyHeavy" dirty="0">
                <a:solidFill>
                  <a:srgbClr val="0000FF"/>
                </a:solidFill>
              </a:rPr>
              <a:t>fičí</a:t>
            </a:r>
            <a:r>
              <a:rPr lang="cs-CZ" dirty="0"/>
              <a:t>.</a:t>
            </a:r>
          </a:p>
          <a:p>
            <a:pPr>
              <a:buNone/>
            </a:pPr>
            <a:r>
              <a:rPr lang="cs-CZ" dirty="0"/>
              <a:t>4</a:t>
            </a:r>
            <a:r>
              <a:rPr lang="cs-CZ" dirty="0" smtClean="0"/>
              <a:t>) </a:t>
            </a:r>
            <a:r>
              <a:rPr lang="cs-CZ" u="wavyHeavy" dirty="0" smtClean="0">
                <a:solidFill>
                  <a:srgbClr val="0000FF"/>
                </a:solidFill>
              </a:rPr>
              <a:t>Nezapomeň</a:t>
            </a:r>
            <a:r>
              <a:rPr lang="cs-CZ" dirty="0" smtClean="0"/>
              <a:t> </a:t>
            </a:r>
            <a:r>
              <a:rPr lang="cs-CZ" dirty="0"/>
              <a:t>na mě</a:t>
            </a:r>
            <a:r>
              <a:rPr lang="cs-CZ" dirty="0" smtClean="0">
                <a:solidFill>
                  <a:srgbClr val="FF0000"/>
                </a:solidFill>
              </a:rPr>
              <a:t>.[ty]</a:t>
            </a:r>
            <a:endParaRPr lang="cs-CZ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dirty="0"/>
              <a:t>5</a:t>
            </a:r>
            <a:r>
              <a:rPr lang="cs-CZ" dirty="0" smtClean="0"/>
              <a:t>) </a:t>
            </a:r>
            <a:r>
              <a:rPr lang="cs-CZ" u="wavyHeavy" dirty="0" smtClean="0">
                <a:solidFill>
                  <a:srgbClr val="0000FF"/>
                </a:solidFill>
              </a:rPr>
              <a:t>Počkejte</a:t>
            </a:r>
            <a:r>
              <a:rPr lang="cs-CZ" dirty="0" smtClean="0"/>
              <a:t>! </a:t>
            </a:r>
            <a:r>
              <a:rPr lang="cs-CZ" dirty="0" smtClean="0">
                <a:solidFill>
                  <a:srgbClr val="FF0000"/>
                </a:solidFill>
              </a:rPr>
              <a:t>[vy]</a:t>
            </a:r>
            <a:endParaRPr lang="cs-CZ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dirty="0"/>
              <a:t>6</a:t>
            </a:r>
            <a:r>
              <a:rPr lang="cs-CZ" dirty="0" smtClean="0"/>
              <a:t>) </a:t>
            </a:r>
            <a:r>
              <a:rPr lang="cs-CZ" u="wavyHeavy" dirty="0" smtClean="0">
                <a:solidFill>
                  <a:srgbClr val="0000FF"/>
                </a:solidFill>
              </a:rPr>
              <a:t>Spalo </a:t>
            </a:r>
            <a:r>
              <a:rPr lang="cs-CZ" u="wavyHeavy" dirty="0">
                <a:solidFill>
                  <a:srgbClr val="0000FF"/>
                </a:solidFill>
              </a:rPr>
              <a:t>se </a:t>
            </a:r>
            <a:r>
              <a:rPr lang="cs-CZ" dirty="0"/>
              <a:t>mi dobře.</a:t>
            </a:r>
          </a:p>
          <a:p>
            <a:pPr>
              <a:buNone/>
            </a:pPr>
            <a:r>
              <a:rPr lang="cs-CZ" dirty="0"/>
              <a:t>7</a:t>
            </a:r>
            <a:r>
              <a:rPr lang="cs-CZ" dirty="0" smtClean="0"/>
              <a:t>) </a:t>
            </a:r>
            <a:r>
              <a:rPr lang="cs-CZ" u="wavyHeavy" dirty="0" smtClean="0">
                <a:solidFill>
                  <a:srgbClr val="0000FF"/>
                </a:solidFill>
              </a:rPr>
              <a:t>Zvoní</a:t>
            </a:r>
            <a:r>
              <a:rPr lang="cs-CZ" dirty="0"/>
              <a:t>!</a:t>
            </a:r>
          </a:p>
          <a:p>
            <a:pPr>
              <a:buNone/>
            </a:pPr>
            <a:r>
              <a:rPr lang="pl-PL" dirty="0"/>
              <a:t>8</a:t>
            </a:r>
            <a:r>
              <a:rPr lang="pl-PL" dirty="0" smtClean="0"/>
              <a:t>) Celé </a:t>
            </a:r>
            <a:r>
              <a:rPr lang="pl-PL" dirty="0"/>
              <a:t>odpoledne </a:t>
            </a:r>
            <a:r>
              <a:rPr lang="pl-PL" u="wavyHeavy" dirty="0">
                <a:solidFill>
                  <a:srgbClr val="0000FF"/>
                </a:solidFill>
              </a:rPr>
              <a:t>lilo</a:t>
            </a:r>
            <a:r>
              <a:rPr lang="pl-PL" dirty="0"/>
              <a:t> jako z konve.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156176" y="1484784"/>
            <a:ext cx="4572000" cy="43749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200"/>
              </a:lnSpc>
            </a:pPr>
            <a:r>
              <a:rPr lang="cs-CZ" sz="3200" dirty="0">
                <a:solidFill>
                  <a:srgbClr val="FF0000"/>
                </a:solidFill>
              </a:rPr>
              <a:t>1</a:t>
            </a:r>
            <a:r>
              <a:rPr lang="cs-CZ" sz="3200" dirty="0" smtClean="0">
                <a:solidFill>
                  <a:srgbClr val="FF0000"/>
                </a:solidFill>
              </a:rPr>
              <a:t>) J</a:t>
            </a:r>
            <a:endParaRPr lang="cs-CZ" sz="3200" dirty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dirty="0"/>
              <a:t>2</a:t>
            </a:r>
            <a:r>
              <a:rPr lang="cs-CZ" sz="3200" dirty="0" smtClean="0"/>
              <a:t>) D</a:t>
            </a:r>
            <a:endParaRPr lang="cs-CZ" sz="3200" dirty="0"/>
          </a:p>
          <a:p>
            <a:pPr>
              <a:lnSpc>
                <a:spcPts val="4200"/>
              </a:lnSpc>
            </a:pPr>
            <a:r>
              <a:rPr lang="cs-CZ" sz="3200" dirty="0">
                <a:solidFill>
                  <a:srgbClr val="FF0000"/>
                </a:solidFill>
              </a:rPr>
              <a:t>3</a:t>
            </a:r>
            <a:r>
              <a:rPr lang="cs-CZ" sz="3200" dirty="0" smtClean="0">
                <a:solidFill>
                  <a:srgbClr val="FF0000"/>
                </a:solidFill>
              </a:rPr>
              <a:t>) J</a:t>
            </a:r>
            <a:endParaRPr lang="cs-CZ" sz="3200" dirty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dirty="0"/>
              <a:t>4</a:t>
            </a:r>
            <a:r>
              <a:rPr lang="cs-CZ" sz="3200" dirty="0" smtClean="0"/>
              <a:t>) D</a:t>
            </a:r>
            <a:endParaRPr lang="cs-CZ" sz="3200" dirty="0"/>
          </a:p>
          <a:p>
            <a:pPr>
              <a:lnSpc>
                <a:spcPts val="4200"/>
              </a:lnSpc>
            </a:pPr>
            <a:r>
              <a:rPr lang="cs-CZ" sz="3200" dirty="0"/>
              <a:t>5</a:t>
            </a:r>
            <a:r>
              <a:rPr lang="cs-CZ" sz="3200" dirty="0" smtClean="0"/>
              <a:t>) D</a:t>
            </a:r>
            <a:endParaRPr lang="cs-CZ" sz="3200" dirty="0"/>
          </a:p>
          <a:p>
            <a:pPr>
              <a:lnSpc>
                <a:spcPts val="4200"/>
              </a:lnSpc>
            </a:pPr>
            <a:r>
              <a:rPr lang="cs-CZ" sz="3200" dirty="0">
                <a:solidFill>
                  <a:srgbClr val="FF0000"/>
                </a:solidFill>
              </a:rPr>
              <a:t>6</a:t>
            </a:r>
            <a:r>
              <a:rPr lang="cs-CZ" sz="3200" dirty="0" smtClean="0">
                <a:solidFill>
                  <a:srgbClr val="FF0000"/>
                </a:solidFill>
              </a:rPr>
              <a:t>) J</a:t>
            </a:r>
            <a:endParaRPr lang="cs-CZ" sz="3200" dirty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dirty="0">
                <a:solidFill>
                  <a:srgbClr val="FF0000"/>
                </a:solidFill>
              </a:rPr>
              <a:t>7</a:t>
            </a:r>
            <a:r>
              <a:rPr lang="cs-CZ" sz="3200" dirty="0" smtClean="0">
                <a:solidFill>
                  <a:srgbClr val="FF0000"/>
                </a:solidFill>
              </a:rPr>
              <a:t>) J</a:t>
            </a:r>
            <a:endParaRPr lang="cs-CZ" sz="3200" dirty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dirty="0">
                <a:solidFill>
                  <a:srgbClr val="FF0000"/>
                </a:solidFill>
              </a:rPr>
              <a:t>8</a:t>
            </a:r>
            <a:r>
              <a:rPr lang="cs-CZ" sz="3200" dirty="0" smtClean="0">
                <a:solidFill>
                  <a:srgbClr val="FF0000"/>
                </a:solidFill>
              </a:rPr>
              <a:t>) J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400" b="1" u="sng" dirty="0" smtClean="0">
                <a:solidFill>
                  <a:srgbClr val="FF0000"/>
                </a:solidFill>
              </a:rPr>
              <a:t>VĚTNÝ EKVIVALENT (E)</a:t>
            </a:r>
            <a:endParaRPr lang="cs-CZ" sz="5400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616624"/>
          </a:xfrm>
        </p:spPr>
        <p:txBody>
          <a:bodyPr>
            <a:norm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</a:rPr>
              <a:t>nemá Po ani </a:t>
            </a:r>
            <a:r>
              <a:rPr lang="cs-CZ" sz="2400" b="1" u="sng" dirty="0" err="1" smtClean="0">
                <a:solidFill>
                  <a:srgbClr val="FF0000"/>
                </a:solidFill>
              </a:rPr>
              <a:t>Př</a:t>
            </a:r>
            <a:endParaRPr lang="cs-CZ" sz="2400" b="1" u="sng" dirty="0" smtClean="0">
              <a:solidFill>
                <a:srgbClr val="FF0000"/>
              </a:solidFill>
            </a:endParaRPr>
          </a:p>
          <a:p>
            <a:r>
              <a:rPr lang="cs-CZ" sz="2400" dirty="0" smtClean="0">
                <a:solidFill>
                  <a:srgbClr val="FF0000"/>
                </a:solidFill>
              </a:rPr>
              <a:t>základem je jiný výraz než určitý slovesný tvar</a:t>
            </a:r>
          </a:p>
          <a:p>
            <a:r>
              <a:rPr lang="cs-CZ" sz="2400" u="sng" dirty="0" smtClean="0"/>
              <a:t>základem může být</a:t>
            </a:r>
            <a:r>
              <a:rPr lang="cs-CZ" sz="2400" dirty="0" smtClean="0"/>
              <a:t>: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</a:rPr>
              <a:t>infinitiv: </a:t>
            </a:r>
            <a:r>
              <a:rPr lang="cs-CZ" sz="2800" b="1" i="1" dirty="0" smtClean="0"/>
              <a:t>Stát! </a:t>
            </a:r>
          </a:p>
          <a:p>
            <a:pPr marL="0" indent="0">
              <a:buNone/>
            </a:pPr>
            <a:r>
              <a:rPr lang="cs-CZ" b="1" dirty="0" err="1" smtClean="0">
                <a:solidFill>
                  <a:srgbClr val="FF0000"/>
                </a:solidFill>
              </a:rPr>
              <a:t>podst</a:t>
            </a:r>
            <a:r>
              <a:rPr lang="cs-CZ" b="1" dirty="0" smtClean="0">
                <a:solidFill>
                  <a:srgbClr val="FF0000"/>
                </a:solidFill>
              </a:rPr>
              <a:t>. jméno: </a:t>
            </a:r>
            <a:r>
              <a:rPr lang="cs-CZ" sz="2800" b="1" i="1" dirty="0" smtClean="0"/>
              <a:t>Vchod; Marcelo!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příd. jméno: </a:t>
            </a:r>
            <a:r>
              <a:rPr lang="cs-CZ" sz="2800" b="1" i="1" dirty="0" smtClean="0"/>
              <a:t>Pěkné. Výborné!</a:t>
            </a:r>
          </a:p>
          <a:p>
            <a:pPr marL="0" indent="0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příslovce: </a:t>
            </a:r>
            <a:r>
              <a:rPr lang="cs-CZ" sz="2800" b="1" i="1" dirty="0" smtClean="0"/>
              <a:t>Nahoru!  Proč?</a:t>
            </a:r>
          </a:p>
          <a:p>
            <a:pPr marL="0" indent="0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částice: </a:t>
            </a:r>
            <a:r>
              <a:rPr lang="cs-CZ" sz="2800" b="1" i="1" dirty="0" smtClean="0"/>
              <a:t>Ano. Snad.</a:t>
            </a:r>
          </a:p>
          <a:p>
            <a:pPr marL="0" indent="0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citoslovce: </a:t>
            </a:r>
            <a:r>
              <a:rPr lang="cs-CZ" sz="2800" b="1" i="1" dirty="0" smtClean="0"/>
              <a:t>Hurá! </a:t>
            </a:r>
            <a:r>
              <a:rPr lang="cs-CZ" sz="2800" b="1" i="1" dirty="0" err="1" smtClean="0"/>
              <a:t>Crr</a:t>
            </a:r>
            <a:r>
              <a:rPr lang="cs-CZ" sz="2800" b="1" i="1" dirty="0" smtClean="0"/>
              <a:t>. </a:t>
            </a:r>
            <a:endParaRPr lang="cs-CZ" sz="2400" b="1" i="1" dirty="0" smtClean="0"/>
          </a:p>
          <a:p>
            <a:pPr marL="0" indent="0">
              <a:buNone/>
            </a:pPr>
            <a:endParaRPr lang="cs-CZ" sz="2400" b="1" i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9512" y="18864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rgbClr val="0000FF"/>
                </a:solidFill>
              </a:rPr>
              <a:t>zápis</a:t>
            </a:r>
            <a:endParaRPr lang="cs-CZ" sz="2800" b="1" i="1" dirty="0">
              <a:solidFill>
                <a:srgbClr val="0000FF"/>
              </a:solidFill>
            </a:endParaRPr>
          </a:p>
        </p:txBody>
      </p:sp>
      <p:pic>
        <p:nvPicPr>
          <p:cNvPr id="10242" name="Picture 2" descr="Image result for stop"/>
          <p:cNvPicPr>
            <a:picLocks noChangeAspect="1" noChangeArrowheads="1"/>
          </p:cNvPicPr>
          <p:nvPr/>
        </p:nvPicPr>
        <p:blipFill>
          <a:blip r:embed="rId2" cstate="print"/>
          <a:srcRect l="24060" r="25414"/>
          <a:stretch>
            <a:fillRect/>
          </a:stretch>
        </p:blipFill>
        <p:spPr bwMode="auto">
          <a:xfrm>
            <a:off x="6084168" y="2276872"/>
            <a:ext cx="1728192" cy="28803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21373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1"/>
            <a:ext cx="8784976" cy="4133056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cs-CZ" dirty="0" smtClean="0"/>
              <a:t>Podtrhnu přísudek.</a:t>
            </a:r>
          </a:p>
          <a:p>
            <a:pPr marL="514350" indent="-514350">
              <a:buNone/>
            </a:pPr>
            <a:r>
              <a:rPr lang="cs-CZ" dirty="0" smtClean="0"/>
              <a:t>2) Zeptám se na podmět – kdo co? A určím dvojčlennou, nebo jednočlennou větu.</a:t>
            </a:r>
          </a:p>
          <a:p>
            <a:pPr marL="514350" indent="-514350">
              <a:buNone/>
            </a:pPr>
            <a:r>
              <a:rPr lang="cs-CZ" dirty="0" smtClean="0"/>
              <a:t>3) Pokud ve větě přísudek není, jedná se o větný ekvivalent.</a:t>
            </a:r>
          </a:p>
          <a:p>
            <a:pPr marL="514350" indent="-514350">
              <a:buNone/>
            </a:pPr>
            <a:r>
              <a:rPr lang="cs-CZ" dirty="0" smtClean="0">
                <a:solidFill>
                  <a:srgbClr val="FF0000"/>
                </a:solidFill>
              </a:rPr>
              <a:t>!!!Podívej se na video! Je to moc hezky vysvětlené!</a:t>
            </a:r>
          </a:p>
          <a:p>
            <a:pPr marL="514350" indent="-51435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043608" y="5229200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hlinkClick r:id="rId2"/>
              </a:rPr>
              <a:t>https://www.youtube.com/watch?v=3MNTOvsjn3g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471</Words>
  <Application>Microsoft Office PowerPoint</Application>
  <PresentationFormat>Předvádění na obrazovce (4:3)</PresentationFormat>
  <Paragraphs>137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Prezentace aplikace PowerPoint</vt:lpstr>
      <vt:lpstr>  VĚTA DVOJČLENNÁ, JEDNOČLENNÁ VĚTNÝ EKVIVALENT</vt:lpstr>
      <vt:lpstr>VĚTA DVOJČLENNÁ (D)</vt:lpstr>
      <vt:lpstr>VĚTA JEDNOČLENNÁ (J)</vt:lpstr>
      <vt:lpstr>VĚTY JEDNOČLENNÉ</vt:lpstr>
      <vt:lpstr>Vyzkoušej si! Rozliš věty J a D:</vt:lpstr>
      <vt:lpstr>Řešení:</vt:lpstr>
      <vt:lpstr>VĚTNÝ EKVIVALENT (E)</vt:lpstr>
      <vt:lpstr>Postup: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VĚTA DVOJČLENNÁ VĚTA JEDNOČLENNÁ VĚTNÉ EKVIVALENTY</dc:title>
  <dc:creator>oblomi</dc:creator>
  <cp:lastModifiedBy>Uzivatel</cp:lastModifiedBy>
  <cp:revision>24</cp:revision>
  <dcterms:created xsi:type="dcterms:W3CDTF">2011-12-07T08:24:52Z</dcterms:created>
  <dcterms:modified xsi:type="dcterms:W3CDTF">2020-03-17T13:26:25Z</dcterms:modified>
</cp:coreProperties>
</file>