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76" r:id="rId2"/>
    <p:sldId id="256" r:id="rId3"/>
    <p:sldId id="277" r:id="rId4"/>
    <p:sldId id="280" r:id="rId5"/>
    <p:sldId id="278" r:id="rId6"/>
    <p:sldId id="279" r:id="rId7"/>
    <p:sldId id="281" r:id="rId8"/>
    <p:sldId id="282" r:id="rId9"/>
    <p:sldId id="283" r:id="rId10"/>
    <p:sldId id="284" r:id="rId11"/>
    <p:sldId id="274" r:id="rId12"/>
    <p:sldId id="285" r:id="rId13"/>
    <p:sldId id="267" r:id="rId14"/>
    <p:sldId id="272" r:id="rId15"/>
    <p:sldId id="268" r:id="rId16"/>
    <p:sldId id="273" r:id="rId17"/>
    <p:sldId id="288" r:id="rId18"/>
    <p:sldId id="289" r:id="rId19"/>
    <p:sldId id="291" r:id="rId20"/>
    <p:sldId id="292" r:id="rId2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19.3.2020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19.3.2020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19.3.2020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19.3.2020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19.3.2020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19.3.2020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19.3.2020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19.3.2020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19.3.2020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19.3.2020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19.3.2020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pPr/>
              <a:t>19.3.2020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251520" y="188640"/>
            <a:ext cx="8784976" cy="72943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POSTUP:</a:t>
            </a:r>
          </a:p>
          <a:p>
            <a:endParaRPr lang="cs-CZ" sz="2400" dirty="0" smtClean="0"/>
          </a:p>
          <a:p>
            <a:r>
              <a:rPr lang="cs-CZ" sz="2400" dirty="0" smtClean="0"/>
              <a:t>Přečti si prezentaci.</a:t>
            </a:r>
          </a:p>
          <a:p>
            <a:endParaRPr lang="cs-CZ" sz="2400" dirty="0" smtClean="0"/>
          </a:p>
          <a:p>
            <a:r>
              <a:rPr lang="cs-CZ" sz="2400" u="sng" dirty="0" smtClean="0"/>
              <a:t>Dělej si postupně zápis do sešitu</a:t>
            </a:r>
            <a:r>
              <a:rPr lang="cs-CZ" sz="2400" dirty="0" smtClean="0"/>
              <a:t>. Zapisuj si pouze ty stránky, </a:t>
            </a:r>
          </a:p>
          <a:p>
            <a:r>
              <a:rPr lang="cs-CZ" sz="2400" dirty="0" smtClean="0"/>
              <a:t>na kterých je slovo </a:t>
            </a:r>
            <a:r>
              <a:rPr lang="cs-CZ" sz="3600" b="1" i="1" dirty="0" smtClean="0">
                <a:solidFill>
                  <a:srgbClr val="0000FF"/>
                </a:solidFill>
              </a:rPr>
              <a:t>zápis</a:t>
            </a:r>
            <a:r>
              <a:rPr lang="cs-CZ" sz="2400" dirty="0" smtClean="0"/>
              <a:t>.</a:t>
            </a:r>
          </a:p>
          <a:p>
            <a:endParaRPr lang="cs-CZ" sz="2400" dirty="0" smtClean="0"/>
          </a:p>
          <a:p>
            <a:r>
              <a:rPr lang="cs-CZ" sz="2400" dirty="0" smtClean="0"/>
              <a:t>Vyzkoušej si úkoly, za nimi je vždy správné řešení.</a:t>
            </a:r>
          </a:p>
          <a:p>
            <a:endParaRPr lang="cs-CZ" sz="2400" dirty="0" smtClean="0"/>
          </a:p>
          <a:p>
            <a:endParaRPr lang="cs-CZ" sz="2400" dirty="0" smtClean="0"/>
          </a:p>
          <a:p>
            <a:r>
              <a:rPr lang="cs-CZ" sz="2400" dirty="0" smtClean="0"/>
              <a:t>Pokud je přiložen ALF test, určitě ho udělej!!! Budu to kontrolovat.</a:t>
            </a:r>
          </a:p>
          <a:p>
            <a:endParaRPr lang="cs-CZ" sz="2400" dirty="0" smtClean="0"/>
          </a:p>
          <a:p>
            <a:r>
              <a:rPr lang="cs-CZ" sz="2400" u="sng" dirty="0" smtClean="0"/>
              <a:t>Alf test si vyzkoušej až po prezentaci, zápisu a procvičení. </a:t>
            </a:r>
          </a:p>
          <a:p>
            <a:endParaRPr lang="cs-CZ" sz="2400" u="sng" dirty="0" smtClean="0"/>
          </a:p>
          <a:p>
            <a:r>
              <a:rPr lang="cs-CZ" sz="2400" u="sng" dirty="0" smtClean="0">
                <a:solidFill>
                  <a:srgbClr val="FF0000"/>
                </a:solidFill>
              </a:rPr>
              <a:t>Začnu časově omezovat, dokdy můžete test Alf udělat. Např. </a:t>
            </a:r>
          </a:p>
          <a:p>
            <a:r>
              <a:rPr lang="cs-CZ" sz="2400" u="sng" dirty="0" smtClean="0">
                <a:solidFill>
                  <a:srgbClr val="FF0000"/>
                </a:solidFill>
              </a:rPr>
              <a:t>v pondělí dostanete zadání, platnost bude do středy do večera. </a:t>
            </a:r>
          </a:p>
          <a:p>
            <a:endParaRPr lang="cs-CZ" u="sng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332656"/>
            <a:ext cx="8435280" cy="5793507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cs-CZ" dirty="0" smtClean="0"/>
              <a:t>Věta se musí samozřejmě trochu upravit, pouze smysl musí být zachován.</a:t>
            </a:r>
          </a:p>
          <a:p>
            <a:pPr>
              <a:buNone/>
            </a:pPr>
            <a:r>
              <a:rPr lang="cs-CZ" dirty="0" smtClean="0"/>
              <a:t>př. </a:t>
            </a:r>
          </a:p>
          <a:p>
            <a:pPr>
              <a:buNone/>
            </a:pPr>
            <a:r>
              <a:rPr lang="cs-CZ" u="wavyHeavy" dirty="0" smtClean="0"/>
              <a:t>Svítá</a:t>
            </a:r>
            <a:r>
              <a:rPr lang="cs-CZ" dirty="0" smtClean="0"/>
              <a:t>. J 			</a:t>
            </a:r>
            <a:r>
              <a:rPr lang="cs-CZ" u="wavyHeavy" dirty="0" smtClean="0"/>
              <a:t>Vychází</a:t>
            </a:r>
            <a:r>
              <a:rPr lang="cs-CZ" dirty="0" smtClean="0"/>
              <a:t> </a:t>
            </a:r>
            <a:r>
              <a:rPr lang="cs-CZ" u="sng" dirty="0" smtClean="0"/>
              <a:t>slunce</a:t>
            </a:r>
            <a:r>
              <a:rPr lang="cs-CZ" dirty="0" smtClean="0"/>
              <a:t>. D</a:t>
            </a:r>
          </a:p>
          <a:p>
            <a:pPr>
              <a:buNone/>
            </a:pPr>
            <a:r>
              <a:rPr lang="cs-CZ" dirty="0" smtClean="0"/>
              <a:t>Venku </a:t>
            </a:r>
            <a:r>
              <a:rPr lang="cs-CZ" u="wavyHeavy" dirty="0" smtClean="0"/>
              <a:t>sněží</a:t>
            </a:r>
            <a:r>
              <a:rPr lang="cs-CZ" dirty="0" smtClean="0"/>
              <a:t>. J		Venku </a:t>
            </a:r>
            <a:r>
              <a:rPr lang="cs-CZ" u="wavyHeavy" dirty="0" smtClean="0"/>
              <a:t>padá</a:t>
            </a:r>
            <a:r>
              <a:rPr lang="cs-CZ" dirty="0" smtClean="0"/>
              <a:t> </a:t>
            </a:r>
            <a:r>
              <a:rPr lang="cs-CZ" u="sng" dirty="0" smtClean="0"/>
              <a:t>sníh</a:t>
            </a:r>
            <a:r>
              <a:rPr lang="cs-CZ" dirty="0" smtClean="0"/>
              <a:t>. D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u="wavyHeavy" dirty="0" smtClean="0"/>
              <a:t>Bolí</a:t>
            </a:r>
            <a:r>
              <a:rPr lang="cs-CZ" dirty="0" smtClean="0"/>
              <a:t> mě </a:t>
            </a:r>
            <a:r>
              <a:rPr lang="cs-CZ" u="sng" dirty="0" smtClean="0"/>
              <a:t>záda</a:t>
            </a:r>
            <a:r>
              <a:rPr lang="cs-CZ" dirty="0" smtClean="0"/>
              <a:t>. D		</a:t>
            </a:r>
            <a:r>
              <a:rPr lang="cs-CZ" u="wavyHeavy" dirty="0" smtClean="0"/>
              <a:t>Bolí</a:t>
            </a:r>
            <a:r>
              <a:rPr lang="cs-CZ" dirty="0" smtClean="0"/>
              <a:t> mě v zádech. J</a:t>
            </a:r>
          </a:p>
          <a:p>
            <a:pPr>
              <a:buNone/>
            </a:pPr>
            <a:r>
              <a:rPr lang="cs-CZ" u="sng" dirty="0" smtClean="0"/>
              <a:t>Vlaky</a:t>
            </a:r>
            <a:r>
              <a:rPr lang="cs-CZ" dirty="0" smtClean="0"/>
              <a:t> </a:t>
            </a:r>
            <a:r>
              <a:rPr lang="cs-CZ" u="wavyHeavy" dirty="0" smtClean="0"/>
              <a:t>se srazily</a:t>
            </a:r>
            <a:r>
              <a:rPr lang="cs-CZ" dirty="0" smtClean="0"/>
              <a:t>. D		</a:t>
            </a:r>
            <a:r>
              <a:rPr lang="cs-CZ" u="wavyHeavy" dirty="0" smtClean="0"/>
              <a:t>Došlo</a:t>
            </a:r>
            <a:r>
              <a:rPr lang="cs-CZ" dirty="0" smtClean="0"/>
              <a:t> ke srážce vlaků. J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Nemluvit! E			</a:t>
            </a:r>
            <a:r>
              <a:rPr lang="cs-CZ" u="wavyHeavy" dirty="0" smtClean="0"/>
              <a:t>Nemluvte</a:t>
            </a:r>
            <a:r>
              <a:rPr lang="cs-CZ" dirty="0" smtClean="0"/>
              <a:t>! D</a:t>
            </a:r>
          </a:p>
          <a:p>
            <a:pPr>
              <a:buNone/>
            </a:pPr>
            <a:r>
              <a:rPr lang="cs-CZ" dirty="0" smtClean="0"/>
              <a:t>A co já? E			A co </a:t>
            </a:r>
            <a:r>
              <a:rPr lang="cs-CZ" u="wavyHeavy" dirty="0" smtClean="0"/>
              <a:t>budu dělat </a:t>
            </a:r>
            <a:r>
              <a:rPr lang="cs-CZ" u="sng" dirty="0" smtClean="0"/>
              <a:t>já</a:t>
            </a:r>
            <a:r>
              <a:rPr lang="cs-CZ" dirty="0" smtClean="0"/>
              <a:t>? D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/>
          </a:p>
        </p:txBody>
      </p:sp>
      <p:cxnSp>
        <p:nvCxnSpPr>
          <p:cNvPr id="5" name="Přímá spojovací šipka 4"/>
          <p:cNvCxnSpPr/>
          <p:nvPr/>
        </p:nvCxnSpPr>
        <p:spPr>
          <a:xfrm>
            <a:off x="2699792" y="2276872"/>
            <a:ext cx="864096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Přímá spojovací šipka 5"/>
          <p:cNvCxnSpPr/>
          <p:nvPr/>
        </p:nvCxnSpPr>
        <p:spPr>
          <a:xfrm>
            <a:off x="2771800" y="2852936"/>
            <a:ext cx="864096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Přímá spojovací šipka 6"/>
          <p:cNvCxnSpPr/>
          <p:nvPr/>
        </p:nvCxnSpPr>
        <p:spPr>
          <a:xfrm>
            <a:off x="2915816" y="3429000"/>
            <a:ext cx="864096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Přímá spojovací šipka 7"/>
          <p:cNvCxnSpPr/>
          <p:nvPr/>
        </p:nvCxnSpPr>
        <p:spPr>
          <a:xfrm>
            <a:off x="3131840" y="3933056"/>
            <a:ext cx="720080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ovací šipka 9"/>
          <p:cNvCxnSpPr/>
          <p:nvPr/>
        </p:nvCxnSpPr>
        <p:spPr>
          <a:xfrm>
            <a:off x="2627784" y="5013176"/>
            <a:ext cx="864096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ovací šipka 10"/>
          <p:cNvCxnSpPr/>
          <p:nvPr/>
        </p:nvCxnSpPr>
        <p:spPr>
          <a:xfrm>
            <a:off x="2483768" y="5517232"/>
            <a:ext cx="864096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Přečti si příklady: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1412776"/>
            <a:ext cx="8229600" cy="45259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cs-CZ" dirty="0"/>
              <a:t>1</a:t>
            </a:r>
            <a:r>
              <a:rPr lang="cs-CZ" dirty="0" smtClean="0"/>
              <a:t>) Blesk </a:t>
            </a:r>
            <a:r>
              <a:rPr lang="cs-CZ" dirty="0"/>
              <a:t>uhodil do lípy</a:t>
            </a:r>
            <a:r>
              <a:rPr lang="cs-CZ" dirty="0" smtClean="0"/>
              <a:t>. D</a:t>
            </a:r>
            <a:endParaRPr lang="cs-CZ" dirty="0"/>
          </a:p>
          <a:p>
            <a:pPr>
              <a:buNone/>
            </a:pPr>
            <a:r>
              <a:rPr lang="es-ES" dirty="0"/>
              <a:t>2</a:t>
            </a:r>
            <a:r>
              <a:rPr lang="es-ES" dirty="0" smtClean="0"/>
              <a:t>)</a:t>
            </a:r>
            <a:r>
              <a:rPr lang="cs-CZ" dirty="0" smtClean="0"/>
              <a:t> </a:t>
            </a:r>
            <a:r>
              <a:rPr lang="es-ES" dirty="0" smtClean="0"/>
              <a:t>Zdál </a:t>
            </a:r>
            <a:r>
              <a:rPr lang="es-ES" dirty="0"/>
              <a:t>se mi o něm sen</a:t>
            </a:r>
            <a:r>
              <a:rPr lang="es-ES" dirty="0" smtClean="0"/>
              <a:t>.</a:t>
            </a:r>
            <a:r>
              <a:rPr lang="cs-CZ" dirty="0" smtClean="0"/>
              <a:t> D</a:t>
            </a:r>
            <a:endParaRPr lang="es-ES" dirty="0"/>
          </a:p>
          <a:p>
            <a:pPr>
              <a:buNone/>
            </a:pPr>
            <a:r>
              <a:rPr lang="cs-CZ" dirty="0"/>
              <a:t>3</a:t>
            </a:r>
            <a:r>
              <a:rPr lang="cs-CZ" dirty="0" smtClean="0"/>
              <a:t>) Ztište </a:t>
            </a:r>
            <a:r>
              <a:rPr lang="cs-CZ" dirty="0"/>
              <a:t>se</a:t>
            </a:r>
            <a:r>
              <a:rPr lang="cs-CZ" dirty="0" smtClean="0"/>
              <a:t>! D</a:t>
            </a:r>
            <a:endParaRPr lang="cs-CZ" dirty="0"/>
          </a:p>
          <a:p>
            <a:pPr>
              <a:buNone/>
            </a:pPr>
            <a:r>
              <a:rPr lang="cs-CZ" dirty="0" smtClean="0"/>
              <a:t>4) Hovořili jsme o tobě. D</a:t>
            </a:r>
          </a:p>
          <a:p>
            <a:pPr>
              <a:buNone/>
            </a:pPr>
            <a:r>
              <a:rPr lang="cs-CZ" dirty="0" smtClean="0"/>
              <a:t>5) Byl </a:t>
            </a:r>
            <a:r>
              <a:rPr lang="cs-CZ" dirty="0"/>
              <a:t>jsem smutný</a:t>
            </a:r>
            <a:r>
              <a:rPr lang="cs-CZ" dirty="0" smtClean="0"/>
              <a:t>. D</a:t>
            </a:r>
            <a:endParaRPr lang="cs-CZ" dirty="0"/>
          </a:p>
          <a:p>
            <a:pPr>
              <a:buNone/>
            </a:pPr>
            <a:r>
              <a:rPr lang="cs-CZ" dirty="0"/>
              <a:t>6</a:t>
            </a:r>
            <a:r>
              <a:rPr lang="cs-CZ" dirty="0" smtClean="0"/>
              <a:t>) Neopisujte! D</a:t>
            </a:r>
            <a:endParaRPr lang="cs-CZ" dirty="0"/>
          </a:p>
          <a:p>
            <a:pPr>
              <a:buNone/>
            </a:pPr>
            <a:r>
              <a:rPr lang="cs-CZ" dirty="0" smtClean="0"/>
              <a:t>7) To </a:t>
            </a:r>
            <a:r>
              <a:rPr lang="cs-CZ" dirty="0"/>
              <a:t>je nádherné</a:t>
            </a:r>
            <a:r>
              <a:rPr lang="cs-CZ" dirty="0" smtClean="0"/>
              <a:t>! D</a:t>
            </a:r>
            <a:endParaRPr lang="cs-CZ" dirty="0"/>
          </a:p>
          <a:p>
            <a:pPr>
              <a:buNone/>
            </a:pPr>
            <a:r>
              <a:rPr lang="cs-CZ" dirty="0"/>
              <a:t>8</a:t>
            </a:r>
            <a:r>
              <a:rPr lang="cs-CZ" dirty="0" smtClean="0"/>
              <a:t>) Zítra </a:t>
            </a:r>
            <a:r>
              <a:rPr lang="cs-CZ" dirty="0"/>
              <a:t>jedeme na výlet</a:t>
            </a:r>
            <a:r>
              <a:rPr lang="cs-CZ" dirty="0" smtClean="0"/>
              <a:t>. D</a:t>
            </a:r>
            <a:endParaRPr lang="cs-CZ" dirty="0"/>
          </a:p>
          <a:p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4788024" y="1412776"/>
            <a:ext cx="4572000" cy="4374916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ts val="4200"/>
              </a:lnSpc>
            </a:pPr>
            <a:r>
              <a:rPr lang="cs-CZ" sz="3200" b="1" dirty="0">
                <a:solidFill>
                  <a:srgbClr val="FF0000"/>
                </a:solidFill>
              </a:rPr>
              <a:t>1</a:t>
            </a:r>
            <a:r>
              <a:rPr lang="cs-CZ" sz="3200" b="1" dirty="0" smtClean="0">
                <a:solidFill>
                  <a:srgbClr val="FF0000"/>
                </a:solidFill>
              </a:rPr>
              <a:t>) Do lípy uhodilo. J</a:t>
            </a:r>
            <a:endParaRPr lang="cs-CZ" sz="3200" b="1" dirty="0">
              <a:solidFill>
                <a:srgbClr val="FF0000"/>
              </a:solidFill>
            </a:endParaRPr>
          </a:p>
          <a:p>
            <a:pPr>
              <a:lnSpc>
                <a:spcPts val="4200"/>
              </a:lnSpc>
            </a:pPr>
            <a:r>
              <a:rPr lang="cs-CZ" sz="3200" b="1" dirty="0">
                <a:solidFill>
                  <a:srgbClr val="FF0000"/>
                </a:solidFill>
              </a:rPr>
              <a:t>2</a:t>
            </a:r>
            <a:r>
              <a:rPr lang="cs-CZ" sz="3200" b="1" dirty="0" smtClean="0">
                <a:solidFill>
                  <a:srgbClr val="FF0000"/>
                </a:solidFill>
              </a:rPr>
              <a:t>) Zdálo </a:t>
            </a:r>
            <a:r>
              <a:rPr lang="cs-CZ" sz="3200" b="1" dirty="0">
                <a:solidFill>
                  <a:srgbClr val="FF0000"/>
                </a:solidFill>
              </a:rPr>
              <a:t>se mi o něm</a:t>
            </a:r>
            <a:r>
              <a:rPr lang="cs-CZ" sz="3200" b="1" dirty="0" smtClean="0">
                <a:solidFill>
                  <a:srgbClr val="FF0000"/>
                </a:solidFill>
              </a:rPr>
              <a:t>. J</a:t>
            </a:r>
            <a:endParaRPr lang="cs-CZ" sz="3200" b="1" dirty="0">
              <a:solidFill>
                <a:srgbClr val="FF0000"/>
              </a:solidFill>
            </a:endParaRPr>
          </a:p>
          <a:p>
            <a:pPr>
              <a:lnSpc>
                <a:spcPts val="4200"/>
              </a:lnSpc>
            </a:pPr>
            <a:r>
              <a:rPr lang="cs-CZ" sz="3200" b="1" dirty="0">
                <a:solidFill>
                  <a:srgbClr val="FF0000"/>
                </a:solidFill>
              </a:rPr>
              <a:t>3</a:t>
            </a:r>
            <a:r>
              <a:rPr lang="cs-CZ" sz="3200" b="1" dirty="0" smtClean="0">
                <a:solidFill>
                  <a:srgbClr val="FF0000"/>
                </a:solidFill>
              </a:rPr>
              <a:t>) Ticho! E</a:t>
            </a:r>
            <a:endParaRPr lang="cs-CZ" sz="3200" b="1" dirty="0">
              <a:solidFill>
                <a:srgbClr val="FF0000"/>
              </a:solidFill>
            </a:endParaRPr>
          </a:p>
          <a:p>
            <a:pPr>
              <a:lnSpc>
                <a:spcPts val="4200"/>
              </a:lnSpc>
            </a:pPr>
            <a:r>
              <a:rPr lang="cs-CZ" sz="3200" b="1" dirty="0">
                <a:solidFill>
                  <a:srgbClr val="FF0000"/>
                </a:solidFill>
              </a:rPr>
              <a:t>4</a:t>
            </a:r>
            <a:r>
              <a:rPr lang="cs-CZ" sz="3200" b="1" dirty="0" smtClean="0">
                <a:solidFill>
                  <a:srgbClr val="FF0000"/>
                </a:solidFill>
              </a:rPr>
              <a:t>) Hovořilo </a:t>
            </a:r>
            <a:r>
              <a:rPr lang="cs-CZ" sz="3200" b="1" dirty="0">
                <a:solidFill>
                  <a:srgbClr val="FF0000"/>
                </a:solidFill>
              </a:rPr>
              <a:t>se o tobě</a:t>
            </a:r>
            <a:r>
              <a:rPr lang="cs-CZ" sz="3200" b="1" dirty="0" smtClean="0">
                <a:solidFill>
                  <a:srgbClr val="FF0000"/>
                </a:solidFill>
              </a:rPr>
              <a:t>. J</a:t>
            </a:r>
            <a:endParaRPr lang="cs-CZ" sz="3200" b="1" dirty="0">
              <a:solidFill>
                <a:srgbClr val="FF0000"/>
              </a:solidFill>
            </a:endParaRPr>
          </a:p>
          <a:p>
            <a:pPr>
              <a:lnSpc>
                <a:spcPts val="4200"/>
              </a:lnSpc>
            </a:pPr>
            <a:r>
              <a:rPr lang="cs-CZ" sz="3200" b="1" dirty="0">
                <a:solidFill>
                  <a:srgbClr val="FF0000"/>
                </a:solidFill>
              </a:rPr>
              <a:t>5</a:t>
            </a:r>
            <a:r>
              <a:rPr lang="cs-CZ" sz="3200" b="1" dirty="0" smtClean="0">
                <a:solidFill>
                  <a:srgbClr val="FF0000"/>
                </a:solidFill>
              </a:rPr>
              <a:t>) Bylo </a:t>
            </a:r>
            <a:r>
              <a:rPr lang="cs-CZ" sz="3200" b="1" dirty="0">
                <a:solidFill>
                  <a:srgbClr val="FF0000"/>
                </a:solidFill>
              </a:rPr>
              <a:t>mi smutno</a:t>
            </a:r>
            <a:r>
              <a:rPr lang="cs-CZ" sz="3200" b="1" dirty="0" smtClean="0">
                <a:solidFill>
                  <a:srgbClr val="FF0000"/>
                </a:solidFill>
              </a:rPr>
              <a:t>. J</a:t>
            </a:r>
            <a:endParaRPr lang="cs-CZ" sz="3200" b="1" dirty="0">
              <a:solidFill>
                <a:srgbClr val="FF0000"/>
              </a:solidFill>
            </a:endParaRPr>
          </a:p>
          <a:p>
            <a:pPr>
              <a:lnSpc>
                <a:spcPts val="4200"/>
              </a:lnSpc>
            </a:pPr>
            <a:r>
              <a:rPr lang="cs-CZ" sz="3200" b="1" dirty="0">
                <a:solidFill>
                  <a:srgbClr val="FF0000"/>
                </a:solidFill>
              </a:rPr>
              <a:t>6</a:t>
            </a:r>
            <a:r>
              <a:rPr lang="cs-CZ" sz="3200" b="1" dirty="0" smtClean="0">
                <a:solidFill>
                  <a:srgbClr val="FF0000"/>
                </a:solidFill>
              </a:rPr>
              <a:t>) Neopisovat! E</a:t>
            </a:r>
            <a:endParaRPr lang="cs-CZ" sz="3200" b="1" dirty="0">
              <a:solidFill>
                <a:srgbClr val="FF0000"/>
              </a:solidFill>
            </a:endParaRPr>
          </a:p>
          <a:p>
            <a:pPr>
              <a:lnSpc>
                <a:spcPts val="4200"/>
              </a:lnSpc>
            </a:pPr>
            <a:r>
              <a:rPr lang="cs-CZ" sz="3200" b="1" dirty="0">
                <a:solidFill>
                  <a:srgbClr val="FF0000"/>
                </a:solidFill>
              </a:rPr>
              <a:t>7</a:t>
            </a:r>
            <a:r>
              <a:rPr lang="cs-CZ" sz="3200" b="1" dirty="0" smtClean="0">
                <a:solidFill>
                  <a:srgbClr val="FF0000"/>
                </a:solidFill>
              </a:rPr>
              <a:t>) Nádhera! E</a:t>
            </a:r>
            <a:endParaRPr lang="cs-CZ" sz="3200" b="1" dirty="0">
              <a:solidFill>
                <a:srgbClr val="FF0000"/>
              </a:solidFill>
            </a:endParaRPr>
          </a:p>
          <a:p>
            <a:pPr>
              <a:lnSpc>
                <a:spcPts val="4200"/>
              </a:lnSpc>
            </a:pPr>
            <a:r>
              <a:rPr lang="pt-BR" sz="3200" b="1" dirty="0">
                <a:solidFill>
                  <a:srgbClr val="FF0000"/>
                </a:solidFill>
              </a:rPr>
              <a:t>8</a:t>
            </a:r>
            <a:r>
              <a:rPr lang="pt-BR" sz="3200" b="1" dirty="0" smtClean="0">
                <a:solidFill>
                  <a:srgbClr val="FF0000"/>
                </a:solidFill>
              </a:rPr>
              <a:t>)</a:t>
            </a:r>
            <a:r>
              <a:rPr lang="cs-CZ" sz="3200" b="1" dirty="0" smtClean="0">
                <a:solidFill>
                  <a:srgbClr val="FF0000"/>
                </a:solidFill>
              </a:rPr>
              <a:t> </a:t>
            </a:r>
            <a:r>
              <a:rPr lang="pt-BR" sz="3200" b="1" dirty="0" smtClean="0">
                <a:solidFill>
                  <a:srgbClr val="FF0000"/>
                </a:solidFill>
              </a:rPr>
              <a:t>Zítra </a:t>
            </a:r>
            <a:r>
              <a:rPr lang="pt-BR" sz="3200" b="1" dirty="0">
                <a:solidFill>
                  <a:srgbClr val="FF0000"/>
                </a:solidFill>
              </a:rPr>
              <a:t>se jede na </a:t>
            </a:r>
            <a:r>
              <a:rPr lang="pt-BR" sz="3200" b="1" dirty="0" smtClean="0">
                <a:solidFill>
                  <a:srgbClr val="FF0000"/>
                </a:solidFill>
              </a:rPr>
              <a:t>výlet.</a:t>
            </a:r>
            <a:r>
              <a:rPr lang="cs-CZ" sz="3200" b="1" dirty="0" smtClean="0">
                <a:solidFill>
                  <a:srgbClr val="FF0000"/>
                </a:solidFill>
              </a:rPr>
              <a:t>J</a:t>
            </a:r>
            <a:endParaRPr lang="pt-BR" sz="3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177281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dirty="0" smtClean="0">
                <a:solidFill>
                  <a:srgbClr val="0000FF"/>
                </a:solidFill>
              </a:rPr>
              <a:t>A teď ty! </a:t>
            </a:r>
            <a:br>
              <a:rPr lang="cs-CZ" dirty="0" smtClean="0">
                <a:solidFill>
                  <a:srgbClr val="0000FF"/>
                </a:solidFill>
              </a:rPr>
            </a:br>
            <a:r>
              <a:rPr lang="cs-CZ" dirty="0" smtClean="0">
                <a:solidFill>
                  <a:srgbClr val="0000FF"/>
                </a:solidFill>
              </a:rPr>
              <a:t>Vyzkoušej si, jestli už víš, jak na to.</a:t>
            </a:r>
            <a:br>
              <a:rPr lang="cs-CZ" dirty="0" smtClean="0">
                <a:solidFill>
                  <a:srgbClr val="0000FF"/>
                </a:solidFill>
              </a:rPr>
            </a:br>
            <a:r>
              <a:rPr lang="cs-CZ" dirty="0" smtClean="0">
                <a:solidFill>
                  <a:srgbClr val="0000FF"/>
                </a:solidFill>
              </a:rPr>
              <a:t/>
            </a:r>
            <a:br>
              <a:rPr lang="cs-CZ" dirty="0" smtClean="0">
                <a:solidFill>
                  <a:srgbClr val="0000FF"/>
                </a:solidFill>
              </a:rPr>
            </a:br>
            <a:r>
              <a:rPr lang="cs-CZ" dirty="0" smtClean="0">
                <a:solidFill>
                  <a:srgbClr val="0000FF"/>
                </a:solidFill>
              </a:rPr>
              <a:t>Možností je samozřejmě víc.</a:t>
            </a:r>
            <a:endParaRPr lang="cs-CZ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274638"/>
            <a:ext cx="8964488" cy="1143000"/>
          </a:xfrm>
        </p:spPr>
        <p:txBody>
          <a:bodyPr>
            <a:normAutofit fontScale="90000"/>
          </a:bodyPr>
          <a:lstStyle/>
          <a:p>
            <a:r>
              <a:rPr lang="cs-CZ" u="sng" dirty="0" smtClean="0"/>
              <a:t>Věty J nahraď D </a:t>
            </a:r>
            <a:r>
              <a:rPr lang="cs-CZ" sz="3100" u="sng" dirty="0" smtClean="0"/>
              <a:t>(musím do věty dostat Po):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836712"/>
            <a:ext cx="9144000" cy="573325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dirty="0" smtClean="0"/>
              <a:t>vzor: 	J:  Od rána venku silně </a:t>
            </a:r>
            <a:r>
              <a:rPr lang="cs-CZ" u="wavyHeavy" dirty="0" smtClean="0"/>
              <a:t>foukalo</a:t>
            </a:r>
            <a:r>
              <a:rPr lang="cs-CZ" dirty="0" smtClean="0"/>
              <a:t>.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Zebe mě do nohou.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Zítra se jde do divadla.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Bylo dobře vidět Prahu.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Nechtělo se mi čekat.</a:t>
            </a:r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683568" y="1405866"/>
            <a:ext cx="781236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200"/>
              </a:lnSpc>
            </a:pPr>
            <a:r>
              <a:rPr lang="cs-CZ" sz="3200" dirty="0" smtClean="0">
                <a:solidFill>
                  <a:srgbClr val="FF0000"/>
                </a:solidFill>
              </a:rPr>
              <a:t>      D: Od rána venku silně </a:t>
            </a:r>
            <a:r>
              <a:rPr lang="cs-CZ" sz="3200" u="wavyHeavy" dirty="0" smtClean="0">
                <a:solidFill>
                  <a:srgbClr val="FF0000"/>
                </a:solidFill>
              </a:rPr>
              <a:t>foukal</a:t>
            </a:r>
            <a:r>
              <a:rPr lang="cs-CZ" sz="3200" dirty="0" smtClean="0">
                <a:solidFill>
                  <a:srgbClr val="FF0000"/>
                </a:solidFill>
              </a:rPr>
              <a:t> </a:t>
            </a:r>
            <a:r>
              <a:rPr lang="cs-CZ" sz="3200" u="sng" dirty="0" smtClean="0">
                <a:solidFill>
                  <a:srgbClr val="FF0000"/>
                </a:solidFill>
              </a:rPr>
              <a:t>vítr</a:t>
            </a:r>
            <a:r>
              <a:rPr lang="cs-CZ" sz="3200" dirty="0" smtClean="0">
                <a:solidFill>
                  <a:srgbClr val="FF0000"/>
                </a:solidFill>
              </a:rPr>
              <a:t>.</a:t>
            </a:r>
          </a:p>
          <a:p>
            <a:pPr>
              <a:lnSpc>
                <a:spcPts val="4200"/>
              </a:lnSpc>
            </a:pPr>
            <a:endParaRPr lang="cs-CZ" sz="3200" dirty="0" smtClean="0">
              <a:solidFill>
                <a:srgbClr val="FF0000"/>
              </a:solidFill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0" y="0"/>
            <a:ext cx="13681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i="1" dirty="0" smtClean="0">
                <a:solidFill>
                  <a:srgbClr val="0000FF"/>
                </a:solidFill>
              </a:rPr>
              <a:t>zápis</a:t>
            </a:r>
            <a:endParaRPr lang="cs-CZ" sz="2800" b="1" i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8964488" cy="1143000"/>
          </a:xfrm>
        </p:spPr>
        <p:txBody>
          <a:bodyPr>
            <a:normAutofit/>
          </a:bodyPr>
          <a:lstStyle/>
          <a:p>
            <a:r>
              <a:rPr lang="cs-CZ" u="sng" dirty="0" smtClean="0"/>
              <a:t>Řešení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836712"/>
            <a:ext cx="9144000" cy="573325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dirty="0" smtClean="0"/>
              <a:t>J: Od rána venku silně </a:t>
            </a:r>
            <a:r>
              <a:rPr lang="cs-CZ" u="wavyHeavy" dirty="0" smtClean="0"/>
              <a:t>foukalo</a:t>
            </a:r>
            <a:r>
              <a:rPr lang="cs-CZ" dirty="0" smtClean="0"/>
              <a:t>.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J: </a:t>
            </a:r>
            <a:r>
              <a:rPr lang="cs-CZ" u="wavyHeavy" dirty="0" smtClean="0"/>
              <a:t>Zebe</a:t>
            </a:r>
            <a:r>
              <a:rPr lang="cs-CZ" dirty="0" smtClean="0"/>
              <a:t> mě do nohou.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J: Zítra </a:t>
            </a:r>
            <a:r>
              <a:rPr lang="cs-CZ" u="wavyHeavy" dirty="0" smtClean="0"/>
              <a:t>se jde </a:t>
            </a:r>
            <a:r>
              <a:rPr lang="cs-CZ" dirty="0" smtClean="0"/>
              <a:t>do divadla.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J: </a:t>
            </a:r>
            <a:r>
              <a:rPr lang="cs-CZ" u="wavyHeavy" dirty="0" smtClean="0"/>
              <a:t>Bylo</a:t>
            </a:r>
            <a:r>
              <a:rPr lang="cs-CZ" dirty="0" smtClean="0"/>
              <a:t> dobře </a:t>
            </a:r>
            <a:r>
              <a:rPr lang="cs-CZ" u="wavyHeavy" dirty="0" smtClean="0"/>
              <a:t>vidět</a:t>
            </a:r>
            <a:r>
              <a:rPr lang="cs-CZ" dirty="0" smtClean="0"/>
              <a:t> Prahu.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J: </a:t>
            </a:r>
            <a:r>
              <a:rPr lang="cs-CZ" u="wavyHeavy" dirty="0" smtClean="0"/>
              <a:t>Nechtělo se </a:t>
            </a:r>
            <a:r>
              <a:rPr lang="cs-CZ" dirty="0" smtClean="0"/>
              <a:t>mi čekat.</a:t>
            </a:r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1187624" y="1412776"/>
            <a:ext cx="7956376" cy="52860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500"/>
              </a:lnSpc>
            </a:pPr>
            <a:r>
              <a:rPr lang="cs-CZ" sz="3200" dirty="0" smtClean="0">
                <a:solidFill>
                  <a:srgbClr val="FF0000"/>
                </a:solidFill>
              </a:rPr>
              <a:t>D: Od rána venku silně </a:t>
            </a:r>
            <a:r>
              <a:rPr lang="cs-CZ" sz="3200" u="wavyHeavy" dirty="0" smtClean="0">
                <a:solidFill>
                  <a:srgbClr val="FF0000"/>
                </a:solidFill>
              </a:rPr>
              <a:t>foukal</a:t>
            </a:r>
            <a:r>
              <a:rPr lang="cs-CZ" sz="3200" dirty="0" smtClean="0">
                <a:solidFill>
                  <a:srgbClr val="FF0000"/>
                </a:solidFill>
              </a:rPr>
              <a:t> </a:t>
            </a:r>
            <a:r>
              <a:rPr lang="cs-CZ" sz="3200" u="sng" dirty="0" smtClean="0">
                <a:solidFill>
                  <a:srgbClr val="FF0000"/>
                </a:solidFill>
              </a:rPr>
              <a:t>vítr</a:t>
            </a:r>
            <a:r>
              <a:rPr lang="cs-CZ" sz="3200" dirty="0" smtClean="0">
                <a:solidFill>
                  <a:srgbClr val="FF0000"/>
                </a:solidFill>
              </a:rPr>
              <a:t>.</a:t>
            </a:r>
          </a:p>
          <a:p>
            <a:pPr>
              <a:lnSpc>
                <a:spcPts val="4500"/>
              </a:lnSpc>
            </a:pPr>
            <a:endParaRPr lang="cs-CZ" sz="3200" dirty="0" smtClean="0">
              <a:solidFill>
                <a:srgbClr val="FF0000"/>
              </a:solidFill>
            </a:endParaRPr>
          </a:p>
          <a:p>
            <a:pPr>
              <a:lnSpc>
                <a:spcPts val="4500"/>
              </a:lnSpc>
            </a:pPr>
            <a:r>
              <a:rPr lang="cs-CZ" sz="3200" u="wavyHeavy" dirty="0" smtClean="0">
                <a:solidFill>
                  <a:srgbClr val="FF0000"/>
                </a:solidFill>
              </a:rPr>
              <a:t>D: Zebou</a:t>
            </a:r>
            <a:r>
              <a:rPr lang="cs-CZ" sz="3200" dirty="0" smtClean="0">
                <a:solidFill>
                  <a:srgbClr val="FF0000"/>
                </a:solidFill>
              </a:rPr>
              <a:t> mě </a:t>
            </a:r>
            <a:r>
              <a:rPr lang="cs-CZ" sz="3200" u="sng" dirty="0" smtClean="0">
                <a:solidFill>
                  <a:srgbClr val="FF0000"/>
                </a:solidFill>
              </a:rPr>
              <a:t>nohy</a:t>
            </a:r>
            <a:r>
              <a:rPr lang="cs-CZ" sz="3200" dirty="0" smtClean="0">
                <a:solidFill>
                  <a:srgbClr val="FF0000"/>
                </a:solidFill>
              </a:rPr>
              <a:t>.</a:t>
            </a:r>
          </a:p>
          <a:p>
            <a:pPr>
              <a:lnSpc>
                <a:spcPts val="4500"/>
              </a:lnSpc>
            </a:pPr>
            <a:endParaRPr lang="cs-CZ" sz="3200" dirty="0" smtClean="0">
              <a:solidFill>
                <a:srgbClr val="FF0000"/>
              </a:solidFill>
            </a:endParaRPr>
          </a:p>
          <a:p>
            <a:pPr>
              <a:lnSpc>
                <a:spcPts val="4500"/>
              </a:lnSpc>
            </a:pPr>
            <a:r>
              <a:rPr lang="cs-CZ" sz="3200" dirty="0" smtClean="0">
                <a:solidFill>
                  <a:srgbClr val="FF0000"/>
                </a:solidFill>
              </a:rPr>
              <a:t>D: Zítra </a:t>
            </a:r>
            <a:r>
              <a:rPr lang="cs-CZ" sz="3200" u="wavyHeavy" dirty="0" smtClean="0">
                <a:solidFill>
                  <a:srgbClr val="FF0000"/>
                </a:solidFill>
              </a:rPr>
              <a:t>jdeme</a:t>
            </a:r>
            <a:r>
              <a:rPr lang="cs-CZ" sz="3200" dirty="0" smtClean="0">
                <a:solidFill>
                  <a:srgbClr val="FF0000"/>
                </a:solidFill>
              </a:rPr>
              <a:t> do divadla. (my)</a:t>
            </a:r>
          </a:p>
          <a:p>
            <a:pPr>
              <a:lnSpc>
                <a:spcPts val="4500"/>
              </a:lnSpc>
            </a:pPr>
            <a:endParaRPr lang="cs-CZ" sz="3200" dirty="0" smtClean="0">
              <a:solidFill>
                <a:srgbClr val="FF0000"/>
              </a:solidFill>
            </a:endParaRPr>
          </a:p>
          <a:p>
            <a:pPr>
              <a:lnSpc>
                <a:spcPts val="4500"/>
              </a:lnSpc>
            </a:pPr>
            <a:r>
              <a:rPr lang="cs-CZ" sz="3200" dirty="0" smtClean="0">
                <a:solidFill>
                  <a:srgbClr val="FF0000"/>
                </a:solidFill>
              </a:rPr>
              <a:t>D: </a:t>
            </a:r>
            <a:r>
              <a:rPr lang="cs-CZ" sz="3200" u="wavyHeavy" dirty="0" smtClean="0">
                <a:solidFill>
                  <a:srgbClr val="FF0000"/>
                </a:solidFill>
              </a:rPr>
              <a:t>Byla</a:t>
            </a:r>
            <a:r>
              <a:rPr lang="cs-CZ" sz="3200" dirty="0" smtClean="0">
                <a:solidFill>
                  <a:srgbClr val="FF0000"/>
                </a:solidFill>
              </a:rPr>
              <a:t> dobře </a:t>
            </a:r>
            <a:r>
              <a:rPr lang="cs-CZ" sz="3200" u="wavyHeavy" dirty="0" smtClean="0">
                <a:solidFill>
                  <a:srgbClr val="FF0000"/>
                </a:solidFill>
              </a:rPr>
              <a:t>vidět</a:t>
            </a:r>
            <a:r>
              <a:rPr lang="cs-CZ" sz="3200" dirty="0" smtClean="0">
                <a:solidFill>
                  <a:srgbClr val="FF0000"/>
                </a:solidFill>
              </a:rPr>
              <a:t> </a:t>
            </a:r>
            <a:r>
              <a:rPr lang="cs-CZ" sz="3200" u="sng" dirty="0" smtClean="0">
                <a:solidFill>
                  <a:srgbClr val="FF0000"/>
                </a:solidFill>
              </a:rPr>
              <a:t>Praha</a:t>
            </a:r>
            <a:r>
              <a:rPr lang="cs-CZ" sz="3200" dirty="0" smtClean="0">
                <a:solidFill>
                  <a:srgbClr val="FF0000"/>
                </a:solidFill>
              </a:rPr>
              <a:t>.</a:t>
            </a:r>
          </a:p>
          <a:p>
            <a:pPr>
              <a:lnSpc>
                <a:spcPts val="4500"/>
              </a:lnSpc>
            </a:pPr>
            <a:endParaRPr lang="cs-CZ" sz="3200" dirty="0" smtClean="0">
              <a:solidFill>
                <a:srgbClr val="FF0000"/>
              </a:solidFill>
            </a:endParaRPr>
          </a:p>
          <a:p>
            <a:pPr>
              <a:lnSpc>
                <a:spcPts val="4500"/>
              </a:lnSpc>
            </a:pPr>
            <a:r>
              <a:rPr lang="cs-CZ" sz="3200" dirty="0" smtClean="0">
                <a:solidFill>
                  <a:srgbClr val="FF0000"/>
                </a:solidFill>
              </a:rPr>
              <a:t>D: </a:t>
            </a:r>
            <a:r>
              <a:rPr lang="cs-CZ" sz="3200" u="wavyHeavy" dirty="0" smtClean="0">
                <a:solidFill>
                  <a:srgbClr val="FF0000"/>
                </a:solidFill>
              </a:rPr>
              <a:t>Nechtěl/a jsem čekat</a:t>
            </a:r>
            <a:r>
              <a:rPr lang="cs-CZ" sz="3200" dirty="0" smtClean="0">
                <a:solidFill>
                  <a:srgbClr val="FF0000"/>
                </a:solidFill>
              </a:rPr>
              <a:t>. (já)</a:t>
            </a:r>
            <a:endParaRPr lang="cs-CZ" sz="3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552" y="116632"/>
            <a:ext cx="8964488" cy="1143000"/>
          </a:xfrm>
        </p:spPr>
        <p:txBody>
          <a:bodyPr>
            <a:normAutofit/>
          </a:bodyPr>
          <a:lstStyle/>
          <a:p>
            <a:r>
              <a:rPr lang="cs-CZ" u="sng" dirty="0" smtClean="0"/>
              <a:t>Věty D nahraď </a:t>
            </a:r>
            <a:r>
              <a:rPr lang="cs-CZ" sz="3200" u="sng" dirty="0" smtClean="0"/>
              <a:t>J (musím se zbavit Po)</a:t>
            </a:r>
            <a:r>
              <a:rPr lang="cs-CZ" sz="3200" dirty="0" smtClean="0"/>
              <a:t>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1052736"/>
            <a:ext cx="8229600" cy="511256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cs-CZ" dirty="0" smtClean="0"/>
              <a:t>Vzor: D: Zdál se mi o tobě sen.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Hovořili jsme o všem možném.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Na obloze se objevil blesk.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Bolí mě záda.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Náhle se ozval hlasitý hrom.</a:t>
            </a:r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611560" y="1556792"/>
            <a:ext cx="669674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200"/>
              </a:lnSpc>
            </a:pPr>
            <a:r>
              <a:rPr lang="cs-CZ" sz="3200" dirty="0" smtClean="0">
                <a:solidFill>
                  <a:srgbClr val="FF0000"/>
                </a:solidFill>
              </a:rPr>
              <a:t>      J: Zdál</a:t>
            </a:r>
            <a:r>
              <a:rPr lang="cs-CZ" sz="3200" u="sng" dirty="0" smtClean="0">
                <a:solidFill>
                  <a:srgbClr val="FF0000"/>
                </a:solidFill>
              </a:rPr>
              <a:t>o</a:t>
            </a:r>
            <a:r>
              <a:rPr lang="cs-CZ" sz="3200" dirty="0" smtClean="0">
                <a:solidFill>
                  <a:srgbClr val="FF0000"/>
                </a:solidFill>
              </a:rPr>
              <a:t> se mi o tobě.</a:t>
            </a:r>
          </a:p>
          <a:p>
            <a:pPr>
              <a:lnSpc>
                <a:spcPts val="4200"/>
              </a:lnSpc>
            </a:pPr>
            <a:endParaRPr lang="cs-CZ" sz="3200" dirty="0" smtClean="0">
              <a:solidFill>
                <a:srgbClr val="FF0000"/>
              </a:solidFill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179512" y="188640"/>
            <a:ext cx="13681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i="1" dirty="0" smtClean="0">
                <a:solidFill>
                  <a:srgbClr val="0000FF"/>
                </a:solidFill>
              </a:rPr>
              <a:t>zápis</a:t>
            </a:r>
            <a:endParaRPr lang="cs-CZ" sz="2800" b="1" i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0"/>
            <a:ext cx="8964488" cy="1143000"/>
          </a:xfrm>
        </p:spPr>
        <p:txBody>
          <a:bodyPr>
            <a:normAutofit/>
          </a:bodyPr>
          <a:lstStyle/>
          <a:p>
            <a:r>
              <a:rPr lang="cs-CZ" u="sng" dirty="0" smtClean="0"/>
              <a:t>Řešení</a:t>
            </a:r>
            <a:r>
              <a:rPr lang="cs-CZ" dirty="0" smtClean="0"/>
              <a:t>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124744"/>
            <a:ext cx="8229600" cy="511256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cs-CZ" dirty="0" smtClean="0"/>
              <a:t>D: </a:t>
            </a:r>
            <a:r>
              <a:rPr lang="cs-CZ" u="wavyHeavy" dirty="0" smtClean="0"/>
              <a:t>Zdál se </a:t>
            </a:r>
            <a:r>
              <a:rPr lang="cs-CZ" dirty="0" smtClean="0"/>
              <a:t>mi o tobě </a:t>
            </a:r>
            <a:r>
              <a:rPr lang="cs-CZ" u="sng" dirty="0" smtClean="0"/>
              <a:t>sen</a:t>
            </a:r>
            <a:r>
              <a:rPr lang="cs-CZ" dirty="0" smtClean="0"/>
              <a:t>.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D: </a:t>
            </a:r>
            <a:r>
              <a:rPr lang="cs-CZ" u="wavyHeavy" dirty="0" smtClean="0"/>
              <a:t>Hovořili jsme </a:t>
            </a:r>
            <a:r>
              <a:rPr lang="cs-CZ" dirty="0" smtClean="0"/>
              <a:t>o všem možném.(my)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D: Na obloze </a:t>
            </a:r>
            <a:r>
              <a:rPr lang="cs-CZ" u="wavyHeavy" dirty="0" smtClean="0"/>
              <a:t>se objevil </a:t>
            </a:r>
            <a:r>
              <a:rPr lang="cs-CZ" u="sng" dirty="0" smtClean="0"/>
              <a:t>blesk</a:t>
            </a:r>
            <a:r>
              <a:rPr lang="cs-CZ" dirty="0" smtClean="0"/>
              <a:t>.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D: </a:t>
            </a:r>
            <a:r>
              <a:rPr lang="cs-CZ" u="wavyHeavy" dirty="0" smtClean="0"/>
              <a:t>Bolí</a:t>
            </a:r>
            <a:r>
              <a:rPr lang="cs-CZ" dirty="0" smtClean="0"/>
              <a:t> mě </a:t>
            </a:r>
            <a:r>
              <a:rPr lang="cs-CZ" u="sng" dirty="0" smtClean="0"/>
              <a:t>záda</a:t>
            </a:r>
            <a:r>
              <a:rPr lang="cs-CZ" dirty="0" smtClean="0"/>
              <a:t>.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D: Náhle </a:t>
            </a:r>
            <a:r>
              <a:rPr lang="cs-CZ" u="wavyHeavy" dirty="0" smtClean="0"/>
              <a:t>se ozval </a:t>
            </a:r>
            <a:r>
              <a:rPr lang="cs-CZ" dirty="0" smtClean="0"/>
              <a:t>hlasitý </a:t>
            </a:r>
            <a:r>
              <a:rPr lang="cs-CZ" u="sng" dirty="0" smtClean="0"/>
              <a:t>hrom</a:t>
            </a:r>
            <a:r>
              <a:rPr lang="cs-CZ" dirty="0" smtClean="0"/>
              <a:t>.</a:t>
            </a:r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827584" y="1628800"/>
            <a:ext cx="6696744" cy="49135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200"/>
              </a:lnSpc>
            </a:pPr>
            <a:r>
              <a:rPr lang="cs-CZ" sz="3200" dirty="0" smtClean="0">
                <a:solidFill>
                  <a:srgbClr val="FF0000"/>
                </a:solidFill>
              </a:rPr>
              <a:t>J: </a:t>
            </a:r>
            <a:r>
              <a:rPr lang="cs-CZ" sz="3200" u="wavyHeavy" dirty="0" smtClean="0">
                <a:solidFill>
                  <a:srgbClr val="FF0000"/>
                </a:solidFill>
              </a:rPr>
              <a:t>Zdálo se </a:t>
            </a:r>
            <a:r>
              <a:rPr lang="cs-CZ" sz="3200" dirty="0" smtClean="0">
                <a:solidFill>
                  <a:srgbClr val="FF0000"/>
                </a:solidFill>
              </a:rPr>
              <a:t>mi o tobě.</a:t>
            </a:r>
          </a:p>
          <a:p>
            <a:pPr>
              <a:lnSpc>
                <a:spcPts val="4200"/>
              </a:lnSpc>
            </a:pPr>
            <a:endParaRPr lang="cs-CZ" sz="3200" dirty="0" smtClean="0">
              <a:solidFill>
                <a:srgbClr val="FF0000"/>
              </a:solidFill>
            </a:endParaRPr>
          </a:p>
          <a:p>
            <a:pPr>
              <a:lnSpc>
                <a:spcPts val="4200"/>
              </a:lnSpc>
            </a:pPr>
            <a:r>
              <a:rPr lang="cs-CZ" sz="3200" dirty="0" smtClean="0">
                <a:solidFill>
                  <a:srgbClr val="FF0000"/>
                </a:solidFill>
              </a:rPr>
              <a:t>J: </a:t>
            </a:r>
            <a:r>
              <a:rPr lang="cs-CZ" sz="3200" u="wavyHeavy" dirty="0" smtClean="0">
                <a:solidFill>
                  <a:srgbClr val="FF0000"/>
                </a:solidFill>
              </a:rPr>
              <a:t>Hovořilo se </a:t>
            </a:r>
            <a:r>
              <a:rPr lang="cs-CZ" sz="3200" dirty="0" smtClean="0">
                <a:solidFill>
                  <a:srgbClr val="FF0000"/>
                </a:solidFill>
              </a:rPr>
              <a:t>o všem možném.</a:t>
            </a:r>
          </a:p>
          <a:p>
            <a:pPr>
              <a:lnSpc>
                <a:spcPts val="4200"/>
              </a:lnSpc>
            </a:pPr>
            <a:endParaRPr lang="cs-CZ" sz="3200" dirty="0" smtClean="0">
              <a:solidFill>
                <a:srgbClr val="FF0000"/>
              </a:solidFill>
            </a:endParaRPr>
          </a:p>
          <a:p>
            <a:pPr>
              <a:lnSpc>
                <a:spcPts val="4200"/>
              </a:lnSpc>
            </a:pPr>
            <a:r>
              <a:rPr lang="cs-CZ" sz="3200" dirty="0" smtClean="0">
                <a:solidFill>
                  <a:srgbClr val="FF0000"/>
                </a:solidFill>
              </a:rPr>
              <a:t>J: Na obloze </a:t>
            </a:r>
            <a:r>
              <a:rPr lang="cs-CZ" sz="3200" u="wavyHeavy" dirty="0" smtClean="0">
                <a:solidFill>
                  <a:srgbClr val="FF0000"/>
                </a:solidFill>
              </a:rPr>
              <a:t>se zablýsklo.</a:t>
            </a:r>
          </a:p>
          <a:p>
            <a:pPr>
              <a:lnSpc>
                <a:spcPts val="4200"/>
              </a:lnSpc>
            </a:pPr>
            <a:endParaRPr lang="cs-CZ" sz="3200" dirty="0" smtClean="0">
              <a:solidFill>
                <a:srgbClr val="FF0000"/>
              </a:solidFill>
            </a:endParaRPr>
          </a:p>
          <a:p>
            <a:pPr>
              <a:lnSpc>
                <a:spcPts val="4200"/>
              </a:lnSpc>
            </a:pPr>
            <a:r>
              <a:rPr lang="cs-CZ" sz="3200" dirty="0" smtClean="0">
                <a:solidFill>
                  <a:srgbClr val="FF0000"/>
                </a:solidFill>
              </a:rPr>
              <a:t>J: </a:t>
            </a:r>
            <a:r>
              <a:rPr lang="cs-CZ" sz="3200" u="wavyHeavy" dirty="0" smtClean="0">
                <a:solidFill>
                  <a:srgbClr val="FF0000"/>
                </a:solidFill>
              </a:rPr>
              <a:t>Bolí </a:t>
            </a:r>
            <a:r>
              <a:rPr lang="cs-CZ" sz="3200" dirty="0" smtClean="0">
                <a:solidFill>
                  <a:srgbClr val="FF0000"/>
                </a:solidFill>
              </a:rPr>
              <a:t>mě v zádech.</a:t>
            </a:r>
          </a:p>
          <a:p>
            <a:pPr>
              <a:lnSpc>
                <a:spcPts val="4200"/>
              </a:lnSpc>
            </a:pPr>
            <a:endParaRPr lang="cs-CZ" sz="3200" dirty="0" smtClean="0">
              <a:solidFill>
                <a:srgbClr val="FF0000"/>
              </a:solidFill>
            </a:endParaRPr>
          </a:p>
          <a:p>
            <a:pPr>
              <a:lnSpc>
                <a:spcPts val="4200"/>
              </a:lnSpc>
            </a:pPr>
            <a:r>
              <a:rPr lang="cs-CZ" sz="3200" dirty="0" smtClean="0">
                <a:solidFill>
                  <a:srgbClr val="FF0000"/>
                </a:solidFill>
              </a:rPr>
              <a:t>J: Náhle hlasitě </a:t>
            </a:r>
            <a:r>
              <a:rPr lang="cs-CZ" sz="3200" u="wavyHeavy" dirty="0" smtClean="0">
                <a:solidFill>
                  <a:srgbClr val="FF0000"/>
                </a:solidFill>
              </a:rPr>
              <a:t>zahřmělo</a:t>
            </a:r>
            <a:r>
              <a:rPr lang="cs-CZ" sz="3200" dirty="0" smtClean="0">
                <a:solidFill>
                  <a:srgbClr val="FF0000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1600200"/>
            <a:ext cx="8507288" cy="4525963"/>
          </a:xfrm>
        </p:spPr>
        <p:txBody>
          <a:bodyPr/>
          <a:lstStyle/>
          <a:p>
            <a:r>
              <a:rPr lang="cs-CZ" dirty="0" smtClean="0"/>
              <a:t>Tak co? Je to jasnější?</a:t>
            </a:r>
          </a:p>
          <a:p>
            <a:r>
              <a:rPr lang="cs-CZ" dirty="0" smtClean="0"/>
              <a:t>Tahle látka je o schopnosti myslet, být kreativní.</a:t>
            </a:r>
          </a:p>
          <a:p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A na závěr ukázka z přijímacích zkoušek. Tyto úkoly jsou tam téměř vždy.</a:t>
            </a:r>
            <a:endParaRPr lang="cs-CZ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pPr>
              <a:buNone/>
            </a:pPr>
            <a:r>
              <a:rPr lang="cs-CZ" b="1" dirty="0" smtClean="0"/>
              <a:t>Rozhodněte </a:t>
            </a:r>
            <a:r>
              <a:rPr lang="cs-CZ" b="1" dirty="0"/>
              <a:t>o každé z následujících vět, zda je jednočlenná (A), nebo ne (N):</a:t>
            </a:r>
            <a:endParaRPr lang="cs-CZ" dirty="0"/>
          </a:p>
          <a:p>
            <a:pPr>
              <a:buNone/>
            </a:pPr>
            <a:r>
              <a:rPr lang="cs-CZ" dirty="0"/>
              <a:t>10.1 V zámku starých vrat zaskřípalo.		</a:t>
            </a:r>
            <a:endParaRPr lang="cs-CZ" dirty="0" smtClean="0"/>
          </a:p>
          <a:p>
            <a:pPr>
              <a:buNone/>
            </a:pPr>
            <a:endParaRPr lang="cs-CZ" dirty="0"/>
          </a:p>
          <a:p>
            <a:pPr>
              <a:buNone/>
            </a:pPr>
            <a:r>
              <a:rPr lang="cs-CZ" dirty="0" smtClean="0"/>
              <a:t>10.2 </a:t>
            </a:r>
            <a:r>
              <a:rPr lang="cs-CZ" dirty="0"/>
              <a:t>V poledne se strhla prudká bouře</a:t>
            </a:r>
            <a:r>
              <a:rPr lang="cs-CZ" dirty="0" smtClean="0"/>
              <a:t>.</a:t>
            </a:r>
          </a:p>
          <a:p>
            <a:pPr>
              <a:buNone/>
            </a:pPr>
            <a:endParaRPr lang="cs-CZ" dirty="0"/>
          </a:p>
          <a:p>
            <a:pPr>
              <a:buNone/>
            </a:pPr>
            <a:r>
              <a:rPr lang="cs-CZ" dirty="0"/>
              <a:t>10.3 Kvůli probdělé noci ho bolela hlava.	</a:t>
            </a:r>
            <a:endParaRPr lang="cs-CZ" dirty="0" smtClean="0"/>
          </a:p>
          <a:p>
            <a:pPr>
              <a:buNone/>
            </a:pPr>
            <a:endParaRPr lang="cs-CZ" dirty="0"/>
          </a:p>
          <a:p>
            <a:pPr>
              <a:buNone/>
            </a:pPr>
            <a:r>
              <a:rPr lang="cs-CZ" dirty="0" smtClean="0"/>
              <a:t>10.4 </a:t>
            </a:r>
            <a:r>
              <a:rPr lang="cs-CZ" dirty="0"/>
              <a:t>Kvůli odhozeným nedopalkům často hoří.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cs-CZ" b="1" dirty="0" smtClean="0"/>
              <a:t>Řešení:</a:t>
            </a:r>
          </a:p>
          <a:p>
            <a:pPr>
              <a:buNone/>
            </a:pPr>
            <a:r>
              <a:rPr lang="cs-CZ" b="1" dirty="0" smtClean="0"/>
              <a:t>Rozhodněte </a:t>
            </a:r>
            <a:r>
              <a:rPr lang="cs-CZ" b="1" dirty="0"/>
              <a:t>o každé z následujících vět, zda je jednočlenná (A), nebo ne (N):</a:t>
            </a:r>
            <a:endParaRPr lang="cs-CZ" dirty="0"/>
          </a:p>
          <a:p>
            <a:pPr>
              <a:buNone/>
            </a:pPr>
            <a:r>
              <a:rPr lang="cs-CZ" dirty="0"/>
              <a:t>10.1 V zámku starých vrat zaskřípalo.	</a:t>
            </a:r>
            <a:r>
              <a:rPr lang="cs-CZ" dirty="0" smtClean="0"/>
              <a:t>Ano</a:t>
            </a:r>
            <a:r>
              <a:rPr lang="cs-CZ" dirty="0"/>
              <a:t>	</a:t>
            </a:r>
            <a:endParaRPr lang="cs-CZ" dirty="0" smtClean="0"/>
          </a:p>
          <a:p>
            <a:pPr>
              <a:buNone/>
            </a:pPr>
            <a:endParaRPr lang="cs-CZ" dirty="0"/>
          </a:p>
          <a:p>
            <a:pPr>
              <a:buNone/>
            </a:pPr>
            <a:r>
              <a:rPr lang="cs-CZ" dirty="0" smtClean="0"/>
              <a:t>10.2 </a:t>
            </a:r>
            <a:r>
              <a:rPr lang="cs-CZ" dirty="0"/>
              <a:t>V poledne se strhla prudká bouře</a:t>
            </a:r>
            <a:r>
              <a:rPr lang="cs-CZ" dirty="0" smtClean="0"/>
              <a:t>. Ne</a:t>
            </a:r>
          </a:p>
          <a:p>
            <a:pPr>
              <a:buNone/>
            </a:pPr>
            <a:endParaRPr lang="cs-CZ" dirty="0"/>
          </a:p>
          <a:p>
            <a:pPr>
              <a:buNone/>
            </a:pPr>
            <a:r>
              <a:rPr lang="cs-CZ" dirty="0"/>
              <a:t>10.3 Kvůli probdělé noci ho bolela hlava</a:t>
            </a:r>
            <a:r>
              <a:rPr lang="cs-CZ" dirty="0" smtClean="0"/>
              <a:t>. Ne</a:t>
            </a:r>
            <a:r>
              <a:rPr lang="cs-CZ" dirty="0"/>
              <a:t>	</a:t>
            </a:r>
            <a:endParaRPr lang="cs-CZ" dirty="0" smtClean="0"/>
          </a:p>
          <a:p>
            <a:pPr>
              <a:buNone/>
            </a:pPr>
            <a:endParaRPr lang="cs-CZ" dirty="0"/>
          </a:p>
          <a:p>
            <a:pPr>
              <a:buNone/>
            </a:pPr>
            <a:r>
              <a:rPr lang="cs-CZ" dirty="0" smtClean="0"/>
              <a:t>10.4 </a:t>
            </a:r>
            <a:r>
              <a:rPr lang="cs-CZ" dirty="0"/>
              <a:t>Kvůli odhozeným nedopalkům často </a:t>
            </a:r>
            <a:r>
              <a:rPr lang="cs-CZ" dirty="0" smtClean="0"/>
              <a:t>hoří.Ano</a:t>
            </a:r>
            <a:endParaRPr lang="cs-CZ" dirty="0"/>
          </a:p>
          <a:p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1417320"/>
            <a:ext cx="8352928" cy="2304288"/>
          </a:xfrm>
        </p:spPr>
        <p:txBody>
          <a:bodyPr>
            <a:normAutofit fontScale="90000"/>
          </a:bodyPr>
          <a:lstStyle/>
          <a:p>
            <a:pPr algn="ctr"/>
            <a:r>
              <a:rPr lang="cs-CZ" sz="4400" b="1" dirty="0" smtClean="0">
                <a:solidFill>
                  <a:srgbClr val="FF0000"/>
                </a:solidFill>
              </a:rPr>
              <a:t/>
            </a:r>
            <a:br>
              <a:rPr lang="cs-CZ" sz="4400" b="1" dirty="0" smtClean="0">
                <a:solidFill>
                  <a:srgbClr val="FF0000"/>
                </a:solidFill>
              </a:rPr>
            </a:br>
            <a:r>
              <a:rPr lang="cs-CZ" b="1" dirty="0" smtClean="0">
                <a:solidFill>
                  <a:srgbClr val="FF0000"/>
                </a:solidFill>
              </a:rPr>
              <a:t/>
            </a:r>
            <a:br>
              <a:rPr lang="cs-CZ" b="1" dirty="0" smtClean="0">
                <a:solidFill>
                  <a:srgbClr val="FF0000"/>
                </a:solidFill>
              </a:rPr>
            </a:br>
            <a:r>
              <a:rPr lang="cs-CZ" sz="4400" b="1" u="sng" dirty="0" smtClean="0">
                <a:solidFill>
                  <a:srgbClr val="FF0000"/>
                </a:solidFill>
              </a:rPr>
              <a:t>VĚTA DVOJČLENNÁ, JEDNOČLENNÁ</a:t>
            </a:r>
            <a:br>
              <a:rPr lang="cs-CZ" sz="4400" b="1" u="sng" dirty="0" smtClean="0">
                <a:solidFill>
                  <a:srgbClr val="FF0000"/>
                </a:solidFill>
              </a:rPr>
            </a:br>
            <a:r>
              <a:rPr lang="cs-CZ" sz="4400" b="1" u="sng" dirty="0" smtClean="0">
                <a:solidFill>
                  <a:srgbClr val="FF0000"/>
                </a:solidFill>
              </a:rPr>
              <a:t>VĚTNÝ EKVIVALENT</a:t>
            </a:r>
            <a:endParaRPr lang="cs-CZ" sz="4400" b="1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6770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smajlík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3808" y="1628800"/>
            <a:ext cx="4017853" cy="28083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1916832"/>
            <a:ext cx="8579296" cy="1143000"/>
          </a:xfrm>
        </p:spPr>
        <p:txBody>
          <a:bodyPr>
            <a:normAutofit fontScale="90000"/>
          </a:bodyPr>
          <a:lstStyle/>
          <a:p>
            <a:r>
              <a:rPr lang="cs-CZ" dirty="0" smtClean="0">
                <a:solidFill>
                  <a:srgbClr val="0000FF"/>
                </a:solidFill>
              </a:rPr>
              <a:t>Pojďme si zopakovat, co jsme se zatím naučili!</a:t>
            </a:r>
            <a:endParaRPr lang="cs-CZ" dirty="0">
              <a:solidFill>
                <a:srgbClr val="0000FF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7504" y="3212976"/>
            <a:ext cx="8928992" cy="316835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b="1" i="1" dirty="0" smtClean="0"/>
              <a:t>Pozorně si přečti shrnutí – doporučuji nahlas</a:t>
            </a:r>
            <a:r>
              <a:rPr lang="cs-CZ" i="1" dirty="0" smtClean="0"/>
              <a:t>.</a:t>
            </a:r>
          </a:p>
          <a:p>
            <a:pPr>
              <a:buNone/>
            </a:pPr>
            <a:r>
              <a:rPr lang="cs-CZ" i="1" dirty="0" smtClean="0"/>
              <a:t>Do sešitu zapisuj až narazíš na slovo </a:t>
            </a:r>
            <a:r>
              <a:rPr lang="cs-CZ" b="1" i="1" dirty="0" smtClean="0">
                <a:solidFill>
                  <a:srgbClr val="0000FF"/>
                </a:solidFill>
              </a:rPr>
              <a:t>zápis</a:t>
            </a:r>
            <a:r>
              <a:rPr lang="cs-CZ" i="1" dirty="0" smtClean="0"/>
              <a:t>, nebo </a:t>
            </a:r>
          </a:p>
          <a:p>
            <a:pPr>
              <a:buNone/>
            </a:pPr>
            <a:r>
              <a:rPr lang="cs-CZ" i="1" dirty="0" smtClean="0"/>
              <a:t>kdyby se Ti něco zdálo těžké a Ty si to chceš </a:t>
            </a:r>
          </a:p>
          <a:p>
            <a:pPr>
              <a:buNone/>
            </a:pPr>
            <a:r>
              <a:rPr lang="cs-CZ" i="1" dirty="0" smtClean="0"/>
              <a:t>zapamatovat.</a:t>
            </a:r>
            <a:endParaRPr lang="cs-CZ" i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7504" y="332656"/>
            <a:ext cx="8928992" cy="604867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cs-CZ" dirty="0" smtClean="0">
                <a:solidFill>
                  <a:srgbClr val="0000FF"/>
                </a:solidFill>
              </a:rPr>
              <a:t>OPAKOVÁNÍ:</a:t>
            </a:r>
          </a:p>
          <a:p>
            <a:pPr>
              <a:buNone/>
            </a:pPr>
            <a:r>
              <a:rPr lang="cs-CZ" dirty="0" smtClean="0"/>
              <a:t>Základem věty je </a:t>
            </a:r>
            <a:r>
              <a:rPr lang="cs-CZ" b="1" dirty="0" smtClean="0">
                <a:solidFill>
                  <a:srgbClr val="FF0000"/>
                </a:solidFill>
              </a:rPr>
              <a:t>PŘÍSUDEK</a:t>
            </a:r>
            <a:r>
              <a:rPr lang="cs-CZ" dirty="0" smtClean="0"/>
              <a:t> </a:t>
            </a:r>
            <a:r>
              <a:rPr lang="cs-CZ" sz="2400" dirty="0" smtClean="0"/>
              <a:t>(tedy sloveso v určitém tvaru).</a:t>
            </a: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1) </a:t>
            </a:r>
            <a:r>
              <a:rPr lang="cs-CZ" u="sng" dirty="0" smtClean="0">
                <a:solidFill>
                  <a:srgbClr val="FF0000"/>
                </a:solidFill>
              </a:rPr>
              <a:t>Věta dvojčlenná </a:t>
            </a:r>
            <a:r>
              <a:rPr lang="cs-CZ" dirty="0" smtClean="0"/>
              <a:t>má </a:t>
            </a:r>
            <a:r>
              <a:rPr lang="cs-CZ" b="1" u="sng" dirty="0" err="1" smtClean="0">
                <a:solidFill>
                  <a:srgbClr val="FF0000"/>
                </a:solidFill>
              </a:rPr>
              <a:t>Př</a:t>
            </a:r>
            <a:r>
              <a:rPr lang="cs-CZ" b="1" u="sng" dirty="0" smtClean="0">
                <a:solidFill>
                  <a:srgbClr val="FF0000"/>
                </a:solidFill>
              </a:rPr>
              <a:t> a Po </a:t>
            </a:r>
            <a:r>
              <a:rPr lang="cs-CZ" dirty="0" smtClean="0"/>
              <a:t>(i nevyjádřený).</a:t>
            </a:r>
          </a:p>
          <a:p>
            <a:pPr>
              <a:buNone/>
            </a:pPr>
            <a:r>
              <a:rPr lang="cs-CZ" dirty="0" smtClean="0"/>
              <a:t>	</a:t>
            </a:r>
            <a:r>
              <a:rPr lang="cs-CZ" dirty="0" smtClean="0">
                <a:solidFill>
                  <a:srgbClr val="FF0000"/>
                </a:solidFill>
              </a:rPr>
              <a:t>Podmět</a:t>
            </a:r>
            <a:r>
              <a:rPr lang="cs-CZ" dirty="0" smtClean="0"/>
              <a:t> MUSÍ BÝT </a:t>
            </a:r>
            <a:r>
              <a:rPr lang="cs-CZ" dirty="0" smtClean="0">
                <a:solidFill>
                  <a:srgbClr val="FF0000"/>
                </a:solidFill>
              </a:rPr>
              <a:t>v 1. pádě</a:t>
            </a:r>
            <a:r>
              <a:rPr lang="cs-CZ" dirty="0" smtClean="0"/>
              <a:t>.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př.  Hezky </a:t>
            </a:r>
            <a:r>
              <a:rPr lang="cs-CZ" u="wavyHeavy" dirty="0" smtClean="0"/>
              <a:t>tančí</a:t>
            </a:r>
            <a:r>
              <a:rPr lang="cs-CZ" dirty="0" smtClean="0"/>
              <a:t>. (</a:t>
            </a:r>
            <a:r>
              <a:rPr lang="cs-CZ" u="sng" dirty="0" smtClean="0"/>
              <a:t>on, ona</a:t>
            </a:r>
            <a:r>
              <a:rPr lang="cs-CZ" dirty="0" smtClean="0"/>
              <a:t>) </a:t>
            </a:r>
            <a:r>
              <a:rPr lang="cs-CZ" i="1" dirty="0" smtClean="0"/>
              <a:t>Kdo co tančí? </a:t>
            </a:r>
            <a:r>
              <a:rPr lang="cs-CZ" dirty="0" smtClean="0"/>
              <a:t>on</a:t>
            </a:r>
          </a:p>
          <a:p>
            <a:pPr>
              <a:buNone/>
            </a:pPr>
            <a:r>
              <a:rPr lang="cs-CZ" dirty="0" smtClean="0"/>
              <a:t>	 Venku </a:t>
            </a:r>
            <a:r>
              <a:rPr lang="cs-CZ" u="wavyHeavy" dirty="0" smtClean="0"/>
              <a:t>se žení </a:t>
            </a:r>
            <a:r>
              <a:rPr lang="cs-CZ" dirty="0" smtClean="0"/>
              <a:t>všichni </a:t>
            </a:r>
            <a:r>
              <a:rPr lang="cs-CZ" u="sng" dirty="0" smtClean="0"/>
              <a:t>čerti</a:t>
            </a:r>
            <a:r>
              <a:rPr lang="cs-CZ" dirty="0" smtClean="0"/>
              <a:t>. </a:t>
            </a:r>
            <a:r>
              <a:rPr lang="cs-CZ" i="1" dirty="0" smtClean="0"/>
              <a:t>Kdo co se žení? </a:t>
            </a:r>
            <a:r>
              <a:rPr lang="cs-CZ" dirty="0" smtClean="0"/>
              <a:t>čerti</a:t>
            </a:r>
          </a:p>
          <a:p>
            <a:pPr>
              <a:buNone/>
            </a:pPr>
            <a:r>
              <a:rPr lang="cs-CZ" i="1" dirty="0" smtClean="0"/>
              <a:t>	</a:t>
            </a:r>
            <a:r>
              <a:rPr lang="cs-CZ" dirty="0" smtClean="0"/>
              <a:t> </a:t>
            </a:r>
            <a:r>
              <a:rPr lang="cs-CZ" u="sng" dirty="0" smtClean="0"/>
              <a:t>Něco</a:t>
            </a:r>
            <a:r>
              <a:rPr lang="cs-CZ" dirty="0" smtClean="0"/>
              <a:t> </a:t>
            </a:r>
            <a:r>
              <a:rPr lang="cs-CZ" u="wavyHeavy" dirty="0" smtClean="0"/>
              <a:t>spadlo</a:t>
            </a:r>
            <a:r>
              <a:rPr lang="cs-CZ" dirty="0" smtClean="0"/>
              <a:t> na zem. </a:t>
            </a:r>
            <a:r>
              <a:rPr lang="cs-CZ" i="1" dirty="0" smtClean="0"/>
              <a:t>Kdo co spadlo? </a:t>
            </a:r>
            <a:r>
              <a:rPr lang="cs-CZ" dirty="0" smtClean="0"/>
              <a:t>něco</a:t>
            </a:r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260648"/>
            <a:ext cx="9144000" cy="6984776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cs-CZ" sz="3000" dirty="0" smtClean="0"/>
              <a:t>2) </a:t>
            </a:r>
            <a:r>
              <a:rPr lang="cs-CZ" sz="3000" u="sng" dirty="0" smtClean="0">
                <a:solidFill>
                  <a:srgbClr val="FF0000"/>
                </a:solidFill>
              </a:rPr>
              <a:t>Věta jednočlenná </a:t>
            </a:r>
            <a:r>
              <a:rPr lang="cs-CZ" sz="3000" dirty="0" smtClean="0"/>
              <a:t>má </a:t>
            </a:r>
            <a:r>
              <a:rPr lang="cs-CZ" sz="3000" u="sng" dirty="0" smtClean="0">
                <a:solidFill>
                  <a:srgbClr val="FF0000"/>
                </a:solidFill>
              </a:rPr>
              <a:t>pouze přísudek</a:t>
            </a:r>
            <a:r>
              <a:rPr lang="cs-CZ" sz="3000" dirty="0" smtClean="0"/>
              <a:t>.</a:t>
            </a:r>
          </a:p>
          <a:p>
            <a:pPr>
              <a:buNone/>
            </a:pPr>
            <a:r>
              <a:rPr lang="cs-CZ" sz="3000" dirty="0" smtClean="0"/>
              <a:t>     Nevíme, co je podmět. </a:t>
            </a:r>
          </a:p>
          <a:p>
            <a:pPr>
              <a:buNone/>
            </a:pPr>
            <a:r>
              <a:rPr lang="cs-CZ" sz="3000" dirty="0" smtClean="0"/>
              <a:t>	 Pomáháme si slůvky </a:t>
            </a:r>
            <a:r>
              <a:rPr lang="cs-CZ" sz="3000" i="1" dirty="0" smtClean="0"/>
              <a:t>něco, ono</a:t>
            </a:r>
            <a:r>
              <a:rPr lang="cs-CZ" sz="3000" dirty="0" smtClean="0"/>
              <a:t>.</a:t>
            </a:r>
          </a:p>
          <a:p>
            <a:pPr>
              <a:buNone/>
            </a:pPr>
            <a:r>
              <a:rPr lang="cs-CZ" sz="3000" dirty="0" smtClean="0">
                <a:solidFill>
                  <a:srgbClr val="FF0000"/>
                </a:solidFill>
              </a:rPr>
              <a:t>	(pomůcka: přísudek má často na konci –</a:t>
            </a:r>
            <a:r>
              <a:rPr lang="cs-CZ" sz="3000" dirty="0" err="1" smtClean="0">
                <a:solidFill>
                  <a:srgbClr val="FF0000"/>
                </a:solidFill>
              </a:rPr>
              <a:t>lo</a:t>
            </a:r>
            <a:r>
              <a:rPr lang="cs-CZ" sz="3000" dirty="0" smtClean="0">
                <a:solidFill>
                  <a:srgbClr val="FF0000"/>
                </a:solidFill>
              </a:rPr>
              <a:t>)</a:t>
            </a:r>
          </a:p>
          <a:p>
            <a:pPr>
              <a:buNone/>
            </a:pPr>
            <a:endParaRPr lang="cs-CZ" sz="26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cs-CZ" sz="2600" dirty="0" smtClean="0"/>
              <a:t>Věta jednočlenná vyjadřuje např.:</a:t>
            </a:r>
          </a:p>
          <a:p>
            <a:r>
              <a:rPr lang="cs-CZ" sz="2600" u="sng" dirty="0" smtClean="0"/>
              <a:t>přírodní jevy</a:t>
            </a:r>
            <a:r>
              <a:rPr lang="cs-CZ" sz="2600" dirty="0" smtClean="0"/>
              <a:t>: </a:t>
            </a:r>
            <a:r>
              <a:rPr lang="cs-CZ" sz="2600" i="1" dirty="0" smtClean="0"/>
              <a:t>Venku </a:t>
            </a:r>
            <a:r>
              <a:rPr lang="cs-CZ" sz="2600" i="1" u="wavyHeavy" dirty="0" smtClean="0"/>
              <a:t>sněží</a:t>
            </a:r>
            <a:r>
              <a:rPr lang="cs-CZ" sz="2600" i="1" dirty="0" smtClean="0"/>
              <a:t>. Hustě </a:t>
            </a:r>
            <a:r>
              <a:rPr lang="cs-CZ" sz="2600" i="1" u="wavyHeavy" dirty="0" smtClean="0"/>
              <a:t>pršelo</a:t>
            </a:r>
            <a:r>
              <a:rPr lang="cs-CZ" sz="2600" i="1" dirty="0" smtClean="0"/>
              <a:t>. Hlasitě </a:t>
            </a:r>
            <a:r>
              <a:rPr lang="cs-CZ" sz="2600" i="1" u="wavyHeavy" dirty="0" smtClean="0"/>
              <a:t>zahřmělo</a:t>
            </a:r>
            <a:r>
              <a:rPr lang="cs-CZ" sz="2600" i="1" dirty="0" smtClean="0"/>
              <a:t>.</a:t>
            </a:r>
          </a:p>
          <a:p>
            <a:pPr>
              <a:buNone/>
            </a:pPr>
            <a:r>
              <a:rPr lang="cs-CZ" sz="2600" i="1" dirty="0" smtClean="0"/>
              <a:t>	  Na nebi </a:t>
            </a:r>
            <a:r>
              <a:rPr lang="cs-CZ" sz="2600" i="1" u="wavyHeavy" dirty="0" smtClean="0"/>
              <a:t>se blýská</a:t>
            </a:r>
            <a:r>
              <a:rPr lang="cs-CZ" sz="2600" i="1" dirty="0" smtClean="0"/>
              <a:t>. Už </a:t>
            </a:r>
            <a:r>
              <a:rPr lang="cs-CZ" sz="2600" i="1" u="wavyHeavy" dirty="0" smtClean="0"/>
              <a:t>svítá</a:t>
            </a:r>
            <a:r>
              <a:rPr lang="cs-CZ" sz="2600" i="1" dirty="0" smtClean="0"/>
              <a:t>. Konečně </a:t>
            </a:r>
            <a:r>
              <a:rPr lang="cs-CZ" sz="2600" i="1" u="wavyHeavy" dirty="0" smtClean="0"/>
              <a:t>se vyjasnilo</a:t>
            </a:r>
            <a:r>
              <a:rPr lang="cs-CZ" sz="2600" i="1" dirty="0" smtClean="0"/>
              <a:t>.</a:t>
            </a:r>
          </a:p>
          <a:p>
            <a:r>
              <a:rPr lang="cs-CZ" sz="2600" u="sng" dirty="0" smtClean="0"/>
              <a:t>tělesné stavy</a:t>
            </a:r>
            <a:r>
              <a:rPr lang="cs-CZ" sz="2600" dirty="0" smtClean="0"/>
              <a:t>: </a:t>
            </a:r>
            <a:r>
              <a:rPr lang="cs-CZ" sz="2600" i="1" u="wavyHeavy" dirty="0" smtClean="0"/>
              <a:t>Bolí</a:t>
            </a:r>
            <a:r>
              <a:rPr lang="cs-CZ" sz="2600" i="1" dirty="0" smtClean="0"/>
              <a:t> mě v zádech. </a:t>
            </a:r>
            <a:r>
              <a:rPr lang="cs-CZ" sz="2600" i="1" u="wavyHeavy" dirty="0" smtClean="0"/>
              <a:t>Píchá</a:t>
            </a:r>
            <a:r>
              <a:rPr lang="cs-CZ" sz="2600" i="1" dirty="0" smtClean="0"/>
              <a:t> mě v boku. </a:t>
            </a:r>
            <a:r>
              <a:rPr lang="cs-CZ" sz="2600" i="1" u="wavyHeavy" dirty="0" smtClean="0"/>
              <a:t>Svědí </a:t>
            </a:r>
            <a:r>
              <a:rPr lang="cs-CZ" sz="2600" i="1" dirty="0" smtClean="0"/>
              <a:t>mě v uchu.</a:t>
            </a:r>
          </a:p>
          <a:p>
            <a:r>
              <a:rPr lang="cs-CZ" sz="2600" u="sng" dirty="0" smtClean="0"/>
              <a:t>duševní stavy</a:t>
            </a:r>
            <a:r>
              <a:rPr lang="cs-CZ" sz="2600" i="1" dirty="0" smtClean="0"/>
              <a:t>: </a:t>
            </a:r>
            <a:r>
              <a:rPr lang="cs-CZ" sz="2600" i="1" u="wavyHeavy" dirty="0" smtClean="0"/>
              <a:t>Je</a:t>
            </a:r>
            <a:r>
              <a:rPr lang="cs-CZ" sz="2600" i="1" dirty="0" smtClean="0"/>
              <a:t> mi </a:t>
            </a:r>
            <a:r>
              <a:rPr lang="cs-CZ" sz="2600" i="1" u="wavyHeavy" dirty="0" smtClean="0"/>
              <a:t>smutno</a:t>
            </a:r>
            <a:r>
              <a:rPr lang="cs-CZ" sz="2600" i="1" dirty="0" smtClean="0"/>
              <a:t>. </a:t>
            </a:r>
            <a:r>
              <a:rPr lang="cs-CZ" sz="2600" i="1" u="wavyHeavy" dirty="0" smtClean="0"/>
              <a:t>Stýská se </a:t>
            </a:r>
            <a:r>
              <a:rPr lang="cs-CZ" sz="2600" i="1" dirty="0" smtClean="0"/>
              <a:t>mi. </a:t>
            </a:r>
            <a:r>
              <a:rPr lang="cs-CZ" sz="2600" i="1" u="wavyHeavy" dirty="0" smtClean="0"/>
              <a:t>Je</a:t>
            </a:r>
            <a:r>
              <a:rPr lang="cs-CZ" sz="2600" i="1" dirty="0" smtClean="0"/>
              <a:t> mi </a:t>
            </a:r>
            <a:r>
              <a:rPr lang="cs-CZ" sz="2600" i="1" u="wavyHeavy" dirty="0" smtClean="0"/>
              <a:t>těžko</a:t>
            </a:r>
            <a:r>
              <a:rPr lang="cs-CZ" sz="2600" i="1" dirty="0" smtClean="0"/>
              <a:t>. </a:t>
            </a:r>
            <a:r>
              <a:rPr lang="cs-CZ" sz="2600" i="1" u="wavyHeavy" dirty="0" smtClean="0"/>
              <a:t>Je</a:t>
            </a:r>
            <a:r>
              <a:rPr lang="cs-CZ" sz="2600" i="1" dirty="0" smtClean="0"/>
              <a:t> mi </a:t>
            </a:r>
            <a:r>
              <a:rPr lang="cs-CZ" sz="2600" i="1" u="wavyHeavy" dirty="0" smtClean="0"/>
              <a:t>dobře</a:t>
            </a:r>
            <a:r>
              <a:rPr lang="cs-CZ" sz="2600" i="1" dirty="0" smtClean="0"/>
              <a:t>.</a:t>
            </a:r>
          </a:p>
          <a:p>
            <a:r>
              <a:rPr lang="cs-CZ" sz="2600" u="sng" dirty="0" smtClean="0"/>
              <a:t>smyslové vjemy</a:t>
            </a:r>
            <a:r>
              <a:rPr lang="cs-CZ" sz="2600" i="1" dirty="0" smtClean="0"/>
              <a:t>: Konečně </a:t>
            </a:r>
            <a:r>
              <a:rPr lang="cs-CZ" sz="2600" i="1" u="wavyHeavy" dirty="0" smtClean="0"/>
              <a:t>zvoní</a:t>
            </a:r>
            <a:r>
              <a:rPr lang="cs-CZ" sz="2600" i="1" dirty="0" smtClean="0"/>
              <a:t>. V kamnech </a:t>
            </a:r>
            <a:r>
              <a:rPr lang="cs-CZ" sz="2600" i="1" u="wavyHeavy" dirty="0" smtClean="0"/>
              <a:t>hoří</a:t>
            </a:r>
            <a:r>
              <a:rPr lang="cs-CZ" sz="2600" i="1" dirty="0" smtClean="0"/>
              <a:t>. Z komína </a:t>
            </a:r>
            <a:r>
              <a:rPr lang="cs-CZ" sz="2600" i="1" u="wavyHeavy" dirty="0" smtClean="0"/>
              <a:t>se kouřilo</a:t>
            </a:r>
            <a:r>
              <a:rPr lang="cs-CZ" sz="2600" i="1" dirty="0" smtClean="0"/>
              <a:t>.</a:t>
            </a:r>
          </a:p>
          <a:p>
            <a:pPr>
              <a:buNone/>
            </a:pPr>
            <a:endParaRPr lang="cs-CZ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cs-CZ" dirty="0" smtClean="0">
                <a:solidFill>
                  <a:srgbClr val="FF0000"/>
                </a:solidFill>
              </a:rPr>
              <a:t>Podtrhnu přísudek a vždy se ptám kdo co sněží? Kdo co </a:t>
            </a:r>
          </a:p>
          <a:p>
            <a:pPr>
              <a:buNone/>
            </a:pPr>
            <a:r>
              <a:rPr lang="cs-CZ" dirty="0" smtClean="0">
                <a:solidFill>
                  <a:srgbClr val="FF0000"/>
                </a:solidFill>
              </a:rPr>
              <a:t>pršelo? Kdo co mě bolelo? Kdo co mě svědí?</a:t>
            </a:r>
          </a:p>
          <a:p>
            <a:pPr>
              <a:buNone/>
            </a:pPr>
            <a:r>
              <a:rPr lang="cs-CZ" dirty="0" smtClean="0">
                <a:solidFill>
                  <a:srgbClr val="0000FF"/>
                </a:solidFill>
              </a:rPr>
              <a:t>A odpovím si něco, ono – nevím, co.</a:t>
            </a:r>
            <a:r>
              <a:rPr lang="cs-CZ" dirty="0" smtClean="0">
                <a:solidFill>
                  <a:srgbClr val="FF0000"/>
                </a:solidFill>
              </a:rPr>
              <a:t/>
            </a:r>
            <a:br>
              <a:rPr lang="cs-CZ" dirty="0" smtClean="0">
                <a:solidFill>
                  <a:srgbClr val="FF0000"/>
                </a:solidFill>
              </a:rPr>
            </a:br>
            <a:endParaRPr lang="cs-CZ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16632"/>
            <a:ext cx="9324528" cy="6624736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cs-CZ" sz="2800" dirty="0" smtClean="0"/>
              <a:t>3) </a:t>
            </a:r>
            <a:r>
              <a:rPr lang="cs-CZ" sz="2800" u="sng" dirty="0" smtClean="0">
                <a:solidFill>
                  <a:srgbClr val="FF0000"/>
                </a:solidFill>
              </a:rPr>
              <a:t>Větný ekvivalent </a:t>
            </a:r>
            <a:r>
              <a:rPr lang="cs-CZ" sz="2800" dirty="0" smtClean="0">
                <a:solidFill>
                  <a:srgbClr val="0000FF"/>
                </a:solidFill>
              </a:rPr>
              <a:t>NEMÁ</a:t>
            </a:r>
            <a:r>
              <a:rPr lang="cs-CZ" sz="2800" dirty="0" smtClean="0"/>
              <a:t> </a:t>
            </a:r>
            <a:r>
              <a:rPr lang="cs-CZ" sz="2800" dirty="0" smtClean="0">
                <a:solidFill>
                  <a:srgbClr val="FF0000"/>
                </a:solidFill>
              </a:rPr>
              <a:t>ani Po, ani Př</a:t>
            </a:r>
            <a:r>
              <a:rPr lang="cs-CZ" sz="2800" dirty="0" smtClean="0"/>
              <a:t>.</a:t>
            </a:r>
          </a:p>
          <a:p>
            <a:pPr>
              <a:buNone/>
            </a:pPr>
            <a:r>
              <a:rPr lang="cs-CZ" sz="2800" dirty="0" smtClean="0">
                <a:solidFill>
                  <a:srgbClr val="0000FF"/>
                </a:solidFill>
              </a:rPr>
              <a:t>		(Infinitiv není přísudek!)</a:t>
            </a:r>
          </a:p>
          <a:p>
            <a:pPr>
              <a:buNone/>
            </a:pPr>
            <a:r>
              <a:rPr lang="cs-CZ" sz="2800" dirty="0" smtClean="0"/>
              <a:t>Větný ekvivalent může být krátký, ale i dlouhý!!!</a:t>
            </a:r>
          </a:p>
          <a:p>
            <a:pPr>
              <a:buNone/>
            </a:pPr>
            <a:endParaRPr lang="cs-CZ" sz="2800" dirty="0" smtClean="0"/>
          </a:p>
          <a:p>
            <a:pPr>
              <a:buNone/>
            </a:pPr>
            <a:r>
              <a:rPr lang="cs-CZ" sz="2800" dirty="0" smtClean="0"/>
              <a:t>	př.: </a:t>
            </a:r>
            <a:r>
              <a:rPr lang="cs-CZ" sz="2800" i="1" dirty="0" smtClean="0"/>
              <a:t>Stát! Nevyklánět se za jízdy z okna!</a:t>
            </a:r>
          </a:p>
          <a:p>
            <a:pPr>
              <a:buNone/>
            </a:pPr>
            <a:endParaRPr lang="cs-CZ" sz="2800" i="1" dirty="0" smtClean="0"/>
          </a:p>
          <a:p>
            <a:pPr>
              <a:buNone/>
            </a:pPr>
            <a:r>
              <a:rPr lang="cs-CZ" sz="2800" u="sng" dirty="0" smtClean="0"/>
              <a:t>Jeho základ může tvořit kterýkoli slovní druh:</a:t>
            </a:r>
          </a:p>
          <a:p>
            <a:pPr>
              <a:buNone/>
            </a:pPr>
            <a:r>
              <a:rPr lang="cs-CZ" sz="2800" u="sng" dirty="0" err="1" smtClean="0">
                <a:solidFill>
                  <a:srgbClr val="FF0000"/>
                </a:solidFill>
              </a:rPr>
              <a:t>podst</a:t>
            </a:r>
            <a:r>
              <a:rPr lang="cs-CZ" sz="2800" u="sng" dirty="0" smtClean="0">
                <a:solidFill>
                  <a:srgbClr val="FF0000"/>
                </a:solidFill>
              </a:rPr>
              <a:t>. jméno</a:t>
            </a:r>
            <a:r>
              <a:rPr lang="cs-CZ" sz="2800" dirty="0" smtClean="0"/>
              <a:t>: Mladá </a:t>
            </a:r>
            <a:r>
              <a:rPr lang="cs-CZ" sz="2800" dirty="0" smtClean="0">
                <a:solidFill>
                  <a:srgbClr val="FF0000"/>
                </a:solidFill>
              </a:rPr>
              <a:t>fronta</a:t>
            </a:r>
            <a:r>
              <a:rPr lang="cs-CZ" sz="2800" dirty="0" smtClean="0"/>
              <a:t>. Těch </a:t>
            </a:r>
            <a:r>
              <a:rPr lang="cs-CZ" sz="2800" dirty="0" smtClean="0">
                <a:solidFill>
                  <a:srgbClr val="FF0000"/>
                </a:solidFill>
              </a:rPr>
              <a:t>lidí</a:t>
            </a:r>
            <a:r>
              <a:rPr lang="cs-CZ" sz="2800" dirty="0" smtClean="0"/>
              <a:t>! </a:t>
            </a:r>
            <a:r>
              <a:rPr lang="cs-CZ" sz="2800" dirty="0" smtClean="0">
                <a:solidFill>
                  <a:srgbClr val="FF0000"/>
                </a:solidFill>
              </a:rPr>
              <a:t>Pepo</a:t>
            </a:r>
            <a:r>
              <a:rPr lang="cs-CZ" sz="2800" dirty="0" smtClean="0"/>
              <a:t>! Hezká </a:t>
            </a:r>
            <a:r>
              <a:rPr lang="cs-CZ" sz="2800" dirty="0" smtClean="0">
                <a:solidFill>
                  <a:srgbClr val="FF0000"/>
                </a:solidFill>
              </a:rPr>
              <a:t>práce</a:t>
            </a:r>
            <a:r>
              <a:rPr lang="cs-CZ" sz="2800" dirty="0" smtClean="0"/>
              <a:t>.</a:t>
            </a:r>
          </a:p>
          <a:p>
            <a:pPr>
              <a:buNone/>
            </a:pPr>
            <a:r>
              <a:rPr lang="cs-CZ" sz="2800" u="sng" dirty="0" smtClean="0">
                <a:solidFill>
                  <a:srgbClr val="7030A0"/>
                </a:solidFill>
              </a:rPr>
              <a:t>př. jméno</a:t>
            </a:r>
            <a:r>
              <a:rPr lang="cs-CZ" sz="2800" dirty="0" smtClean="0"/>
              <a:t>: Jak </a:t>
            </a:r>
            <a:r>
              <a:rPr lang="cs-CZ" sz="2800" dirty="0" smtClean="0">
                <a:solidFill>
                  <a:srgbClr val="7030A0"/>
                </a:solidFill>
              </a:rPr>
              <a:t>krásné</a:t>
            </a:r>
            <a:r>
              <a:rPr lang="cs-CZ" sz="2800" dirty="0" smtClean="0"/>
              <a:t>! Velmi </a:t>
            </a:r>
            <a:r>
              <a:rPr lang="cs-CZ" sz="2800" dirty="0" smtClean="0">
                <a:solidFill>
                  <a:srgbClr val="7030A0"/>
                </a:solidFill>
              </a:rPr>
              <a:t>poučné</a:t>
            </a:r>
            <a:r>
              <a:rPr lang="cs-CZ" sz="2800" dirty="0" smtClean="0"/>
              <a:t>! </a:t>
            </a:r>
            <a:r>
              <a:rPr lang="cs-CZ" sz="2800" dirty="0" smtClean="0">
                <a:solidFill>
                  <a:srgbClr val="7030A0"/>
                </a:solidFill>
              </a:rPr>
              <a:t>Hloupé</a:t>
            </a:r>
            <a:r>
              <a:rPr lang="cs-CZ" sz="2800" dirty="0" smtClean="0"/>
              <a:t>.</a:t>
            </a:r>
          </a:p>
          <a:p>
            <a:pPr>
              <a:buNone/>
            </a:pPr>
            <a:r>
              <a:rPr lang="cs-CZ" sz="2800" u="sng" dirty="0" smtClean="0">
                <a:solidFill>
                  <a:srgbClr val="0000FF"/>
                </a:solidFill>
              </a:rPr>
              <a:t>infinitiv</a:t>
            </a:r>
            <a:r>
              <a:rPr lang="cs-CZ" sz="2800" dirty="0" smtClean="0"/>
              <a:t>: Tak </a:t>
            </a:r>
            <a:r>
              <a:rPr lang="cs-CZ" sz="2800" dirty="0" smtClean="0">
                <a:solidFill>
                  <a:srgbClr val="0000FF"/>
                </a:solidFill>
              </a:rPr>
              <a:t>se</a:t>
            </a:r>
            <a:r>
              <a:rPr lang="cs-CZ" sz="2800" dirty="0" smtClean="0"/>
              <a:t> dneska </a:t>
            </a:r>
            <a:r>
              <a:rPr lang="cs-CZ" sz="2800" dirty="0" smtClean="0">
                <a:solidFill>
                  <a:srgbClr val="0000FF"/>
                </a:solidFill>
              </a:rPr>
              <a:t>vykoupat</a:t>
            </a:r>
            <a:r>
              <a:rPr lang="cs-CZ" sz="2800" dirty="0" smtClean="0"/>
              <a:t>! </a:t>
            </a:r>
            <a:r>
              <a:rPr lang="cs-CZ" sz="2800" dirty="0" smtClean="0">
                <a:solidFill>
                  <a:srgbClr val="0000FF"/>
                </a:solidFill>
              </a:rPr>
              <a:t>Nastupovat</a:t>
            </a:r>
            <a:r>
              <a:rPr lang="cs-CZ" sz="2800" dirty="0" smtClean="0"/>
              <a:t>. Všichni </a:t>
            </a:r>
            <a:r>
              <a:rPr lang="cs-CZ" sz="2800" dirty="0" smtClean="0">
                <a:solidFill>
                  <a:srgbClr val="0000FF"/>
                </a:solidFill>
              </a:rPr>
              <a:t>sednout</a:t>
            </a:r>
            <a:r>
              <a:rPr lang="cs-CZ" sz="2800" dirty="0" smtClean="0"/>
              <a:t>.</a:t>
            </a:r>
          </a:p>
          <a:p>
            <a:pPr>
              <a:buNone/>
            </a:pPr>
            <a:r>
              <a:rPr lang="cs-CZ" sz="2800" u="sng" dirty="0" smtClean="0">
                <a:solidFill>
                  <a:srgbClr val="00B050"/>
                </a:solidFill>
              </a:rPr>
              <a:t>příslovce</a:t>
            </a:r>
            <a:r>
              <a:rPr lang="cs-CZ" sz="2800" dirty="0" smtClean="0"/>
              <a:t>: </a:t>
            </a:r>
            <a:r>
              <a:rPr lang="cs-CZ" sz="2800" dirty="0" smtClean="0">
                <a:solidFill>
                  <a:srgbClr val="00B050"/>
                </a:solidFill>
              </a:rPr>
              <a:t>Skvěle</a:t>
            </a:r>
            <a:r>
              <a:rPr lang="cs-CZ" sz="2800" dirty="0" smtClean="0"/>
              <a:t>! Zcela </a:t>
            </a:r>
            <a:r>
              <a:rPr lang="cs-CZ" sz="2800" dirty="0" smtClean="0">
                <a:solidFill>
                  <a:srgbClr val="00B050"/>
                </a:solidFill>
              </a:rPr>
              <a:t>špatně</a:t>
            </a:r>
            <a:r>
              <a:rPr lang="cs-CZ" sz="2800" dirty="0" smtClean="0"/>
              <a:t>. </a:t>
            </a:r>
            <a:r>
              <a:rPr lang="cs-CZ" sz="2800" dirty="0" smtClean="0">
                <a:solidFill>
                  <a:srgbClr val="00B050"/>
                </a:solidFill>
              </a:rPr>
              <a:t>Výborně</a:t>
            </a:r>
            <a:r>
              <a:rPr lang="cs-CZ" sz="2800" dirty="0" smtClean="0"/>
              <a:t>!</a:t>
            </a:r>
          </a:p>
          <a:p>
            <a:pPr>
              <a:buNone/>
            </a:pPr>
            <a:r>
              <a:rPr lang="cs-CZ" sz="2800" u="sng" dirty="0" smtClean="0">
                <a:solidFill>
                  <a:srgbClr val="FF00FF"/>
                </a:solidFill>
              </a:rPr>
              <a:t>citoslovce</a:t>
            </a:r>
            <a:r>
              <a:rPr lang="cs-CZ" sz="2800" dirty="0" smtClean="0"/>
              <a:t>: </a:t>
            </a:r>
            <a:r>
              <a:rPr lang="cs-CZ" sz="2800" dirty="0" smtClean="0">
                <a:solidFill>
                  <a:srgbClr val="FF00FF"/>
                </a:solidFill>
              </a:rPr>
              <a:t>Haf haf</a:t>
            </a:r>
            <a:r>
              <a:rPr lang="cs-CZ" sz="2800" dirty="0" smtClean="0"/>
              <a:t>! </a:t>
            </a:r>
            <a:r>
              <a:rPr lang="cs-CZ" sz="2800" dirty="0" err="1" smtClean="0">
                <a:solidFill>
                  <a:srgbClr val="FF00FF"/>
                </a:solidFill>
              </a:rPr>
              <a:t>Vrkú</a:t>
            </a:r>
            <a:r>
              <a:rPr lang="cs-CZ" sz="2800" dirty="0" smtClean="0"/>
              <a:t>. </a:t>
            </a:r>
            <a:r>
              <a:rPr lang="cs-CZ" sz="2800" dirty="0" smtClean="0">
                <a:solidFill>
                  <a:srgbClr val="FF00FF"/>
                </a:solidFill>
              </a:rPr>
              <a:t>Kikirikí</a:t>
            </a:r>
            <a:r>
              <a:rPr lang="cs-CZ" sz="2800" dirty="0" smtClean="0"/>
              <a:t>!</a:t>
            </a:r>
          </a:p>
          <a:p>
            <a:pPr>
              <a:buNone/>
            </a:pPr>
            <a:r>
              <a:rPr lang="cs-CZ" sz="2800" u="sng" dirty="0" smtClean="0">
                <a:solidFill>
                  <a:schemeClr val="accent6">
                    <a:lumMod val="75000"/>
                  </a:schemeClr>
                </a:solidFill>
              </a:rPr>
              <a:t>částice</a:t>
            </a:r>
            <a:r>
              <a:rPr lang="cs-CZ" sz="2800" dirty="0" smtClean="0"/>
              <a:t>: </a:t>
            </a:r>
            <a:r>
              <a:rPr lang="cs-CZ" sz="2800" dirty="0" smtClean="0">
                <a:solidFill>
                  <a:schemeClr val="accent6">
                    <a:lumMod val="75000"/>
                  </a:schemeClr>
                </a:solidFill>
              </a:rPr>
              <a:t>Ano</a:t>
            </a:r>
            <a:r>
              <a:rPr lang="cs-CZ" sz="2800" dirty="0" smtClean="0"/>
              <a:t>, ovšem. </a:t>
            </a:r>
            <a:r>
              <a:rPr lang="cs-CZ" sz="2800" dirty="0" smtClean="0">
                <a:solidFill>
                  <a:schemeClr val="accent6">
                    <a:lumMod val="75000"/>
                  </a:schemeClr>
                </a:solidFill>
              </a:rPr>
              <a:t>Kdepak</a:t>
            </a:r>
            <a:r>
              <a:rPr lang="cs-CZ" sz="2800" dirty="0" smtClean="0"/>
              <a:t>! </a:t>
            </a:r>
            <a:r>
              <a:rPr lang="cs-CZ" sz="2800" dirty="0" smtClean="0">
                <a:solidFill>
                  <a:schemeClr val="accent6">
                    <a:lumMod val="75000"/>
                  </a:schemeClr>
                </a:solidFill>
              </a:rPr>
              <a:t>Bohužel</a:t>
            </a:r>
            <a:r>
              <a:rPr lang="cs-CZ" sz="2800" dirty="0" smtClean="0"/>
              <a:t>.</a:t>
            </a:r>
            <a:endParaRPr lang="cs-CZ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Rozliš věty D, J, E: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7504" y="1268760"/>
            <a:ext cx="8579296" cy="54006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cs-CZ" i="1" dirty="0" smtClean="0"/>
              <a:t>(Postup: podtrhnu </a:t>
            </a:r>
            <a:r>
              <a:rPr lang="cs-CZ" i="1" dirty="0" err="1" smtClean="0"/>
              <a:t>Př</a:t>
            </a:r>
            <a:r>
              <a:rPr lang="cs-CZ" i="1" dirty="0" smtClean="0"/>
              <a:t>, zeptám se na Po – kdo co?)</a:t>
            </a:r>
          </a:p>
          <a:p>
            <a:pPr>
              <a:buNone/>
            </a:pPr>
            <a:r>
              <a:rPr lang="cs-CZ" dirty="0" smtClean="0"/>
              <a:t>1) Venku hřmí.</a:t>
            </a:r>
          </a:p>
          <a:p>
            <a:pPr>
              <a:buNone/>
            </a:pPr>
            <a:r>
              <a:rPr lang="cs-CZ" dirty="0" smtClean="0"/>
              <a:t>2) Milá maminko!</a:t>
            </a:r>
          </a:p>
          <a:p>
            <a:pPr>
              <a:buNone/>
            </a:pPr>
            <a:r>
              <a:rPr lang="cs-CZ" dirty="0" smtClean="0"/>
              <a:t>3) Přijedete brzy?</a:t>
            </a:r>
          </a:p>
          <a:p>
            <a:pPr>
              <a:buNone/>
            </a:pPr>
            <a:r>
              <a:rPr lang="cs-CZ" dirty="0" smtClean="0"/>
              <a:t>4) Chceš čokoládu?</a:t>
            </a:r>
          </a:p>
          <a:p>
            <a:pPr>
              <a:buNone/>
            </a:pPr>
            <a:r>
              <a:rPr lang="cs-CZ" dirty="0" smtClean="0"/>
              <a:t>5) Je mi moc smutno.</a:t>
            </a:r>
          </a:p>
          <a:p>
            <a:pPr>
              <a:buNone/>
            </a:pPr>
            <a:r>
              <a:rPr lang="cs-CZ" dirty="0" smtClean="0"/>
              <a:t>6) Neopírat se o plot.</a:t>
            </a:r>
          </a:p>
          <a:p>
            <a:pPr>
              <a:buNone/>
            </a:pPr>
            <a:r>
              <a:rPr lang="cs-CZ" dirty="0" smtClean="0"/>
              <a:t>7) Za vozem se prášilo.</a:t>
            </a:r>
          </a:p>
          <a:p>
            <a:pPr>
              <a:buNone/>
            </a:pPr>
            <a:r>
              <a:rPr lang="cs-CZ" dirty="0" smtClean="0"/>
              <a:t>8) Tolik lidí všude kolem!</a:t>
            </a:r>
          </a:p>
          <a:p>
            <a:pPr>
              <a:buNone/>
            </a:pPr>
            <a:r>
              <a:rPr lang="cs-CZ" dirty="0" smtClean="0"/>
              <a:t>9) V zimě vůbec nesněžilo.</a:t>
            </a:r>
          </a:p>
          <a:p>
            <a:pPr>
              <a:buNone/>
            </a:pPr>
            <a:r>
              <a:rPr lang="cs-CZ" dirty="0" smtClean="0"/>
              <a:t>10) Na louce poletovali motýli.</a:t>
            </a:r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107504" y="404664"/>
            <a:ext cx="13681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i="1" dirty="0" smtClean="0">
                <a:solidFill>
                  <a:srgbClr val="0000FF"/>
                </a:solidFill>
              </a:rPr>
              <a:t>zápis</a:t>
            </a:r>
            <a:endParaRPr lang="cs-CZ" sz="2800" b="1" i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Řešení: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7504" y="1268760"/>
            <a:ext cx="8579296" cy="54006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cs-CZ" dirty="0" smtClean="0"/>
              <a:t>1) Venku </a:t>
            </a:r>
            <a:r>
              <a:rPr lang="cs-CZ" u="wavyHeavy" dirty="0" smtClean="0"/>
              <a:t>hřmí</a:t>
            </a:r>
            <a:r>
              <a:rPr lang="cs-CZ" dirty="0" smtClean="0"/>
              <a:t>.		</a:t>
            </a:r>
            <a:r>
              <a:rPr lang="cs-CZ" dirty="0" smtClean="0">
                <a:solidFill>
                  <a:srgbClr val="FF0000"/>
                </a:solidFill>
              </a:rPr>
              <a:t>J</a:t>
            </a:r>
          </a:p>
          <a:p>
            <a:pPr>
              <a:buNone/>
            </a:pPr>
            <a:r>
              <a:rPr lang="cs-CZ" dirty="0" smtClean="0"/>
              <a:t>2) Milá maminko! 	</a:t>
            </a:r>
            <a:r>
              <a:rPr lang="cs-CZ" dirty="0" smtClean="0">
                <a:solidFill>
                  <a:srgbClr val="FF0000"/>
                </a:solidFill>
              </a:rPr>
              <a:t>E</a:t>
            </a:r>
          </a:p>
          <a:p>
            <a:pPr>
              <a:buNone/>
            </a:pPr>
            <a:r>
              <a:rPr lang="cs-CZ" dirty="0" smtClean="0"/>
              <a:t>3) </a:t>
            </a:r>
            <a:r>
              <a:rPr lang="cs-CZ" u="wavyHeavy" dirty="0" smtClean="0"/>
              <a:t>Přijedete</a:t>
            </a:r>
            <a:r>
              <a:rPr lang="cs-CZ" dirty="0" smtClean="0"/>
              <a:t> brzy? (vy) 	</a:t>
            </a:r>
            <a:r>
              <a:rPr lang="cs-CZ" dirty="0" smtClean="0">
                <a:solidFill>
                  <a:srgbClr val="FF0000"/>
                </a:solidFill>
              </a:rPr>
              <a:t>D</a:t>
            </a:r>
          </a:p>
          <a:p>
            <a:pPr>
              <a:buNone/>
            </a:pPr>
            <a:r>
              <a:rPr lang="cs-CZ" dirty="0" smtClean="0"/>
              <a:t>4) </a:t>
            </a:r>
            <a:r>
              <a:rPr lang="cs-CZ" u="wavyHeavy" dirty="0" smtClean="0"/>
              <a:t>Chceš</a:t>
            </a:r>
            <a:r>
              <a:rPr lang="cs-CZ" dirty="0" smtClean="0"/>
              <a:t> čokoládu? (ty) </a:t>
            </a:r>
            <a:r>
              <a:rPr lang="cs-CZ" dirty="0" smtClean="0">
                <a:solidFill>
                  <a:srgbClr val="FF0000"/>
                </a:solidFill>
              </a:rPr>
              <a:t>D</a:t>
            </a:r>
          </a:p>
          <a:p>
            <a:pPr>
              <a:buNone/>
            </a:pPr>
            <a:r>
              <a:rPr lang="cs-CZ" dirty="0" smtClean="0"/>
              <a:t>5) </a:t>
            </a:r>
            <a:r>
              <a:rPr lang="cs-CZ" u="wavyHeavy" dirty="0" smtClean="0"/>
              <a:t>Je</a:t>
            </a:r>
            <a:r>
              <a:rPr lang="cs-CZ" dirty="0" smtClean="0"/>
              <a:t> mi moc </a:t>
            </a:r>
            <a:r>
              <a:rPr lang="cs-CZ" u="wavyHeavy" dirty="0" smtClean="0"/>
              <a:t>smutno</a:t>
            </a:r>
            <a:r>
              <a:rPr lang="cs-CZ" dirty="0" smtClean="0"/>
              <a:t>. 	</a:t>
            </a:r>
            <a:r>
              <a:rPr lang="cs-CZ" dirty="0" smtClean="0">
                <a:solidFill>
                  <a:srgbClr val="FF0000"/>
                </a:solidFill>
              </a:rPr>
              <a:t>J</a:t>
            </a:r>
          </a:p>
          <a:p>
            <a:pPr>
              <a:buNone/>
            </a:pPr>
            <a:r>
              <a:rPr lang="cs-CZ" dirty="0" smtClean="0"/>
              <a:t>6) Neopírat se o plot. 	</a:t>
            </a:r>
            <a:r>
              <a:rPr lang="cs-CZ" dirty="0" smtClean="0">
                <a:solidFill>
                  <a:srgbClr val="FF0000"/>
                </a:solidFill>
              </a:rPr>
              <a:t>E</a:t>
            </a:r>
          </a:p>
          <a:p>
            <a:pPr>
              <a:buNone/>
            </a:pPr>
            <a:r>
              <a:rPr lang="cs-CZ" dirty="0" smtClean="0"/>
              <a:t>7) Za vozem </a:t>
            </a:r>
            <a:r>
              <a:rPr lang="cs-CZ" u="wavyHeavy" dirty="0" smtClean="0"/>
              <a:t>se prášilo</a:t>
            </a:r>
            <a:r>
              <a:rPr lang="cs-CZ" dirty="0" smtClean="0"/>
              <a:t>.	 </a:t>
            </a:r>
            <a:r>
              <a:rPr lang="cs-CZ" dirty="0" smtClean="0">
                <a:solidFill>
                  <a:srgbClr val="FF0000"/>
                </a:solidFill>
              </a:rPr>
              <a:t>J</a:t>
            </a:r>
          </a:p>
          <a:p>
            <a:pPr>
              <a:buNone/>
            </a:pPr>
            <a:r>
              <a:rPr lang="cs-CZ" dirty="0" smtClean="0"/>
              <a:t>8) Tolik lidí všude kolem! </a:t>
            </a:r>
            <a:r>
              <a:rPr lang="cs-CZ" dirty="0" smtClean="0">
                <a:solidFill>
                  <a:srgbClr val="FF0000"/>
                </a:solidFill>
              </a:rPr>
              <a:t>E</a:t>
            </a:r>
          </a:p>
          <a:p>
            <a:pPr>
              <a:buNone/>
            </a:pPr>
            <a:r>
              <a:rPr lang="cs-CZ" dirty="0" smtClean="0"/>
              <a:t>9) V zimě vůbec </a:t>
            </a:r>
            <a:r>
              <a:rPr lang="cs-CZ" u="wavyHeavy" dirty="0" smtClean="0"/>
              <a:t>nesněžilo</a:t>
            </a:r>
            <a:r>
              <a:rPr lang="cs-CZ" dirty="0" smtClean="0"/>
              <a:t>. </a:t>
            </a:r>
            <a:r>
              <a:rPr lang="cs-CZ" dirty="0" smtClean="0">
                <a:solidFill>
                  <a:srgbClr val="FF0000"/>
                </a:solidFill>
              </a:rPr>
              <a:t>J</a:t>
            </a:r>
          </a:p>
          <a:p>
            <a:pPr>
              <a:buNone/>
            </a:pPr>
            <a:r>
              <a:rPr lang="cs-CZ" dirty="0" smtClean="0"/>
              <a:t>10) Na louce </a:t>
            </a:r>
            <a:r>
              <a:rPr lang="cs-CZ" u="wavyHeavy" dirty="0" smtClean="0"/>
              <a:t>poletovali</a:t>
            </a:r>
            <a:r>
              <a:rPr lang="cs-CZ" dirty="0" smtClean="0"/>
              <a:t> </a:t>
            </a:r>
            <a:r>
              <a:rPr lang="cs-CZ" u="sng" dirty="0" smtClean="0"/>
              <a:t>motýli</a:t>
            </a:r>
            <a:r>
              <a:rPr lang="cs-CZ" dirty="0" smtClean="0"/>
              <a:t>. </a:t>
            </a:r>
            <a:r>
              <a:rPr lang="cs-CZ" dirty="0" smtClean="0">
                <a:solidFill>
                  <a:srgbClr val="FF0000"/>
                </a:solidFill>
              </a:rPr>
              <a:t>D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107504" y="404664"/>
            <a:ext cx="13681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i="1" dirty="0" smtClean="0">
                <a:solidFill>
                  <a:srgbClr val="0000FF"/>
                </a:solidFill>
              </a:rPr>
              <a:t>zápis</a:t>
            </a:r>
            <a:endParaRPr lang="cs-CZ" sz="2800" b="1" i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552" y="0"/>
            <a:ext cx="8229600" cy="1143000"/>
          </a:xfrm>
        </p:spPr>
        <p:txBody>
          <a:bodyPr/>
          <a:lstStyle/>
          <a:p>
            <a:r>
              <a:rPr lang="cs-CZ" dirty="0" smtClean="0"/>
              <a:t>A jdeme dál!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124744"/>
            <a:ext cx="9144000" cy="554461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dirty="0" smtClean="0"/>
              <a:t>Z </a:t>
            </a:r>
            <a:r>
              <a:rPr lang="cs-CZ" dirty="0" smtClean="0">
                <a:solidFill>
                  <a:srgbClr val="FF0000"/>
                </a:solidFill>
              </a:rPr>
              <a:t>věty jednočlenné </a:t>
            </a:r>
            <a:r>
              <a:rPr lang="cs-CZ" dirty="0" smtClean="0"/>
              <a:t>nebo </a:t>
            </a:r>
            <a:r>
              <a:rPr lang="cs-CZ" dirty="0" smtClean="0">
                <a:solidFill>
                  <a:srgbClr val="FF0000"/>
                </a:solidFill>
              </a:rPr>
              <a:t>větného ekvivalentu</a:t>
            </a:r>
            <a:r>
              <a:rPr lang="cs-CZ" dirty="0" smtClean="0"/>
              <a:t>  se </a:t>
            </a:r>
          </a:p>
          <a:p>
            <a:pPr>
              <a:buNone/>
            </a:pPr>
            <a:r>
              <a:rPr lang="cs-CZ" dirty="0" smtClean="0"/>
              <a:t>dá udělat </a:t>
            </a:r>
            <a:r>
              <a:rPr lang="cs-CZ" dirty="0" smtClean="0">
                <a:solidFill>
                  <a:srgbClr val="0000FF"/>
                </a:solidFill>
              </a:rPr>
              <a:t>věta dvojčlenná</a:t>
            </a:r>
            <a:r>
              <a:rPr lang="cs-CZ" dirty="0" smtClean="0"/>
              <a:t>. A naopak.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Jak na to? </a:t>
            </a:r>
          </a:p>
          <a:p>
            <a:r>
              <a:rPr lang="cs-CZ" dirty="0" smtClean="0">
                <a:solidFill>
                  <a:srgbClr val="FF0000"/>
                </a:solidFill>
              </a:rPr>
              <a:t>Do věty jednočlenné musím dostat podmět</a:t>
            </a:r>
            <a:r>
              <a:rPr lang="cs-CZ" dirty="0" smtClean="0"/>
              <a:t>.</a:t>
            </a:r>
          </a:p>
          <a:p>
            <a:r>
              <a:rPr lang="cs-CZ" u="sng" dirty="0" smtClean="0">
                <a:solidFill>
                  <a:srgbClr val="FF0000"/>
                </a:solidFill>
              </a:rPr>
              <a:t>Z věty dvojčlenné ho musím odstranit </a:t>
            </a:r>
            <a:r>
              <a:rPr lang="cs-CZ" dirty="0" smtClean="0"/>
              <a:t>a větu </a:t>
            </a:r>
          </a:p>
          <a:p>
            <a:pPr>
              <a:buNone/>
            </a:pPr>
            <a:r>
              <a:rPr lang="cs-CZ" dirty="0" smtClean="0"/>
              <a:t>upravit tak, abych si místo podmětu řekl/a: </a:t>
            </a:r>
            <a:r>
              <a:rPr lang="cs-CZ" u="sng" dirty="0" smtClean="0"/>
              <a:t>ono, něco</a:t>
            </a:r>
            <a:r>
              <a:rPr lang="cs-CZ" dirty="0" smtClean="0"/>
              <a:t>.</a:t>
            </a:r>
          </a:p>
          <a:p>
            <a:r>
              <a:rPr lang="cs-CZ" u="sng" dirty="0" smtClean="0">
                <a:solidFill>
                  <a:srgbClr val="FF0000"/>
                </a:solidFill>
              </a:rPr>
              <a:t>Do větného ekvivalentu musím doplnit přísudek</a:t>
            </a:r>
            <a:r>
              <a:rPr lang="cs-CZ" dirty="0" smtClean="0"/>
              <a:t>, tedy sloveso v určitém tvaru.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384</TotalTime>
  <Words>793</Words>
  <Application>Microsoft Office PowerPoint</Application>
  <PresentationFormat>Předvádění na obrazovce (4:3)</PresentationFormat>
  <Paragraphs>207</Paragraphs>
  <Slides>20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20</vt:i4>
      </vt:variant>
    </vt:vector>
  </HeadingPairs>
  <TitlesOfParts>
    <vt:vector size="21" baseType="lpstr">
      <vt:lpstr>Motiv sady Office</vt:lpstr>
      <vt:lpstr>Prezentace aplikace PowerPoint</vt:lpstr>
      <vt:lpstr>  VĚTA DVOJČLENNÁ, JEDNOČLENNÁ VĚTNÝ EKVIVALENT</vt:lpstr>
      <vt:lpstr>Pojďme si zopakovat, co jsme se zatím naučili!</vt:lpstr>
      <vt:lpstr>Prezentace aplikace PowerPoint</vt:lpstr>
      <vt:lpstr>Prezentace aplikace PowerPoint</vt:lpstr>
      <vt:lpstr>Prezentace aplikace PowerPoint</vt:lpstr>
      <vt:lpstr>Rozliš věty D, J, E:</vt:lpstr>
      <vt:lpstr>Řešení:</vt:lpstr>
      <vt:lpstr>A jdeme dál!</vt:lpstr>
      <vt:lpstr>Prezentace aplikace PowerPoint</vt:lpstr>
      <vt:lpstr>Přečti si příklady:</vt:lpstr>
      <vt:lpstr>A teď ty!  Vyzkoušej si, jestli už víš, jak na to.  Možností je samozřejmě víc.</vt:lpstr>
      <vt:lpstr>Věty J nahraď D (musím do věty dostat Po): </vt:lpstr>
      <vt:lpstr>Řešení</vt:lpstr>
      <vt:lpstr>Věty D nahraď J (musím se zbavit Po):</vt:lpstr>
      <vt:lpstr>Řešení: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VĚTA DVOJČLENNÁ VĚTA JEDNOČLENNÁ VĚTNÉ EKVIVALENTY</dc:title>
  <dc:creator>oblomi</dc:creator>
  <cp:lastModifiedBy>Uzivatel</cp:lastModifiedBy>
  <cp:revision>40</cp:revision>
  <dcterms:created xsi:type="dcterms:W3CDTF">2011-12-07T08:24:52Z</dcterms:created>
  <dcterms:modified xsi:type="dcterms:W3CDTF">2020-03-19T20:56:28Z</dcterms:modified>
</cp:coreProperties>
</file>