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75" r:id="rId3"/>
    <p:sldId id="277" r:id="rId4"/>
    <p:sldId id="279" r:id="rId5"/>
    <p:sldId id="28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87FD7-1F3E-4D3B-A497-36D87DD5FED3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0611C-0DFC-4645-A1D9-CB8A8314895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9104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ABF6E-4B94-4E6E-A46A-183255E909B5}" type="datetimeFigureOut">
              <a:rPr lang="cs-CZ" smtClean="0"/>
              <a:pPr/>
              <a:t>11.3.2020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Přímá spojovací čára 29"/>
          <p:cNvCxnSpPr/>
          <p:nvPr/>
        </p:nvCxnSpPr>
        <p:spPr>
          <a:xfrm>
            <a:off x="3851920" y="1124744"/>
            <a:ext cx="0" cy="38164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/>
          <p:nvPr/>
        </p:nvCxnSpPr>
        <p:spPr>
          <a:xfrm rot="5400000">
            <a:off x="285720" y="1571612"/>
            <a:ext cx="3286148" cy="3143272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827584" y="3717032"/>
            <a:ext cx="3032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A</a:t>
            </a:r>
          </a:p>
          <a:p>
            <a:r>
              <a:rPr lang="cs-CZ" sz="1600" dirty="0" smtClean="0"/>
              <a:t>x</a:t>
            </a:r>
            <a:endParaRPr lang="cs-CZ" sz="16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3000364" y="1428736"/>
            <a:ext cx="3241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B</a:t>
            </a:r>
          </a:p>
          <a:p>
            <a:r>
              <a:rPr lang="cs-CZ" sz="1600" dirty="0" smtClean="0"/>
              <a:t>x</a:t>
            </a:r>
            <a:endParaRPr lang="cs-CZ" sz="16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3851920" y="10527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latin typeface="Lucida Handwriting" pitchFamily="66" charset="0"/>
              </a:rPr>
              <a:t>o</a:t>
            </a:r>
            <a:endParaRPr lang="cs-CZ" sz="2000" dirty="0">
              <a:latin typeface="Lucida Handwriting" pitchFamily="66" charset="0"/>
            </a:endParaRPr>
          </a:p>
        </p:txBody>
      </p:sp>
      <p:cxnSp>
        <p:nvCxnSpPr>
          <p:cNvPr id="45" name="Přímá spojovací čára 44"/>
          <p:cNvCxnSpPr/>
          <p:nvPr/>
        </p:nvCxnSpPr>
        <p:spPr>
          <a:xfrm>
            <a:off x="3131840" y="1916832"/>
            <a:ext cx="136815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ovací čára 46"/>
          <p:cNvCxnSpPr/>
          <p:nvPr/>
        </p:nvCxnSpPr>
        <p:spPr>
          <a:xfrm>
            <a:off x="971600" y="4149080"/>
            <a:ext cx="576064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/>
          <p:cNvSpPr txBox="1"/>
          <p:nvPr/>
        </p:nvSpPr>
        <p:spPr>
          <a:xfrm>
            <a:off x="4429124" y="1428736"/>
            <a:ext cx="388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B</a:t>
            </a:r>
            <a:r>
              <a:rPr lang="el-GR" sz="2000" dirty="0" smtClean="0">
                <a:latin typeface="Calibri"/>
              </a:rPr>
              <a:t>ʹ</a:t>
            </a:r>
            <a:endParaRPr lang="cs-CZ" sz="2000" dirty="0" smtClean="0">
              <a:latin typeface="Calibri"/>
            </a:endParaRPr>
          </a:p>
          <a:p>
            <a:r>
              <a:rPr lang="cs-CZ" sz="1600" dirty="0" smtClean="0">
                <a:latin typeface="Calibri"/>
              </a:rPr>
              <a:t>x</a:t>
            </a:r>
            <a:endParaRPr lang="cs-CZ" sz="1600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6660232" y="3717032"/>
            <a:ext cx="354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A</a:t>
            </a:r>
            <a:r>
              <a:rPr lang="el-GR" sz="1600" dirty="0" smtClean="0">
                <a:latin typeface="Calibri"/>
              </a:rPr>
              <a:t>ʹ</a:t>
            </a:r>
            <a:endParaRPr lang="cs-CZ" sz="1600" dirty="0" smtClean="0">
              <a:latin typeface="Calibri"/>
            </a:endParaRPr>
          </a:p>
          <a:p>
            <a:r>
              <a:rPr lang="cs-CZ" sz="1600" dirty="0" smtClean="0">
                <a:latin typeface="Calibri"/>
              </a:rPr>
              <a:t>x</a:t>
            </a:r>
            <a:endParaRPr lang="cs-CZ" sz="1600" dirty="0"/>
          </a:p>
        </p:txBody>
      </p:sp>
      <p:cxnSp>
        <p:nvCxnSpPr>
          <p:cNvPr id="54" name="Přímá spojovací čára 53"/>
          <p:cNvCxnSpPr/>
          <p:nvPr/>
        </p:nvCxnSpPr>
        <p:spPr>
          <a:xfrm rot="16200000" flipH="1">
            <a:off x="4143372" y="1500174"/>
            <a:ext cx="3500462" cy="35004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ovéPole 54"/>
          <p:cNvSpPr txBox="1"/>
          <p:nvPr/>
        </p:nvSpPr>
        <p:spPr>
          <a:xfrm>
            <a:off x="3563888" y="1916832"/>
            <a:ext cx="4106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B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56" name="Obdélník 55"/>
          <p:cNvSpPr/>
          <p:nvPr/>
        </p:nvSpPr>
        <p:spPr>
          <a:xfrm>
            <a:off x="3500430" y="3714752"/>
            <a:ext cx="420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A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7072330" y="4286256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latin typeface="Lucida Handwriting" pitchFamily="66" charset="0"/>
              </a:rPr>
              <a:t>O</a:t>
            </a:r>
            <a:r>
              <a:rPr lang="cs-CZ" sz="1600" b="1" dirty="0" smtClean="0"/>
              <a:t> (</a:t>
            </a:r>
            <a:r>
              <a:rPr lang="cs-CZ" sz="1600" b="1" dirty="0" smtClean="0">
                <a:latin typeface="Lucida Handwriting" pitchFamily="66" charset="0"/>
              </a:rPr>
              <a:t>o</a:t>
            </a:r>
            <a:r>
              <a:rPr lang="cs-CZ" sz="1600" b="1" dirty="0" smtClean="0"/>
              <a:t>): A  </a:t>
            </a:r>
            <a:r>
              <a:rPr lang="cs-CZ" sz="1600" b="1" dirty="0" smtClean="0">
                <a:latin typeface="Calibri"/>
              </a:rPr>
              <a:t>→  A</a:t>
            </a:r>
            <a:r>
              <a:rPr lang="el-GR" sz="1600" b="1" dirty="0" smtClean="0">
                <a:latin typeface="Calibri"/>
              </a:rPr>
              <a:t>ʹ</a:t>
            </a:r>
            <a:endParaRPr lang="cs-CZ" sz="1600" b="1" dirty="0"/>
          </a:p>
        </p:txBody>
      </p:sp>
      <p:sp>
        <p:nvSpPr>
          <p:cNvPr id="58" name="TextovéPole 57"/>
          <p:cNvSpPr txBox="1"/>
          <p:nvPr/>
        </p:nvSpPr>
        <p:spPr>
          <a:xfrm>
            <a:off x="6858016" y="1714488"/>
            <a:ext cx="15247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latin typeface="Lucida Handwriting" pitchFamily="66" charset="0"/>
              </a:rPr>
              <a:t>O (o</a:t>
            </a:r>
            <a:r>
              <a:rPr lang="cs-CZ" sz="1600" b="1" dirty="0" smtClean="0"/>
              <a:t>): B  </a:t>
            </a:r>
            <a:r>
              <a:rPr lang="cs-CZ" sz="1600" b="1" dirty="0" smtClean="0">
                <a:latin typeface="Calibri"/>
              </a:rPr>
              <a:t>→  B</a:t>
            </a:r>
            <a:r>
              <a:rPr lang="el-GR" sz="1600" b="1" dirty="0" smtClean="0">
                <a:latin typeface="Calibri"/>
              </a:rPr>
              <a:t>ʹ</a:t>
            </a:r>
            <a:endParaRPr lang="cs-CZ" sz="1600" b="1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857224" y="1714488"/>
            <a:ext cx="15199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IBB</a:t>
            </a:r>
            <a:r>
              <a:rPr lang="cs-CZ" sz="2000" b="1" baseline="-25000" dirty="0" smtClean="0"/>
              <a:t>1</a:t>
            </a:r>
            <a:r>
              <a:rPr lang="cs-CZ" sz="2000" b="1" dirty="0" smtClean="0"/>
              <a:t> I= IB</a:t>
            </a:r>
            <a:r>
              <a:rPr lang="el-GR" sz="2000" b="1" dirty="0" smtClean="0">
                <a:latin typeface="Calibri"/>
              </a:rPr>
              <a:t>ʹ</a:t>
            </a:r>
            <a:r>
              <a:rPr lang="cs-CZ" sz="2000" b="1" dirty="0" smtClean="0"/>
              <a:t>B</a:t>
            </a:r>
            <a:r>
              <a:rPr lang="cs-CZ" sz="2000" b="1" baseline="-25000" dirty="0" smtClean="0"/>
              <a:t>1</a:t>
            </a:r>
            <a:r>
              <a:rPr lang="cs-CZ" sz="2000" b="1" dirty="0" smtClean="0">
                <a:latin typeface="Calibri"/>
              </a:rPr>
              <a:t>I</a:t>
            </a:r>
            <a:endParaRPr lang="cs-CZ" sz="2000" b="1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785786" y="4357694"/>
            <a:ext cx="18441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IAA</a:t>
            </a:r>
            <a:r>
              <a:rPr lang="cs-CZ" sz="2000" b="1" baseline="-25000" dirty="0" smtClean="0"/>
              <a:t>1</a:t>
            </a:r>
            <a:r>
              <a:rPr lang="cs-CZ" sz="2000" b="1" dirty="0" smtClean="0"/>
              <a:t> I= IA´A</a:t>
            </a:r>
            <a:r>
              <a:rPr lang="cs-CZ" sz="2000" b="1" baseline="-25000" dirty="0" smtClean="0"/>
              <a:t>1</a:t>
            </a:r>
            <a:r>
              <a:rPr lang="cs-CZ" sz="2000" b="1" dirty="0" smtClean="0">
                <a:latin typeface="Calibri"/>
              </a:rPr>
              <a:t>I</a:t>
            </a:r>
            <a:endParaRPr lang="cs-CZ" sz="2000" b="1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2915816" y="5085184"/>
            <a:ext cx="1880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sz="2400" dirty="0" smtClean="0">
                <a:solidFill>
                  <a:srgbClr val="FF0000"/>
                </a:solidFill>
              </a:rPr>
              <a:t> (</a:t>
            </a:r>
            <a:r>
              <a:rPr lang="cs-CZ" sz="24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sz="2400" dirty="0" smtClean="0">
                <a:solidFill>
                  <a:srgbClr val="FF0000"/>
                </a:solidFill>
              </a:rPr>
              <a:t>): p </a:t>
            </a:r>
            <a:r>
              <a:rPr lang="cs-CZ" sz="2400" dirty="0" smtClean="0">
                <a:solidFill>
                  <a:srgbClr val="FF0000"/>
                </a:solidFill>
                <a:latin typeface="Calibri"/>
              </a:rPr>
              <a:t>→ </a:t>
            </a:r>
            <a:r>
              <a:rPr lang="cs-CZ" sz="2400" dirty="0" err="1" smtClean="0">
                <a:solidFill>
                  <a:srgbClr val="FF0000"/>
                </a:solidFill>
                <a:latin typeface="Calibri"/>
              </a:rPr>
              <a:t>p</a:t>
            </a:r>
            <a:r>
              <a:rPr lang="el-GR" sz="2400" dirty="0" smtClean="0">
                <a:solidFill>
                  <a:srgbClr val="FF0000"/>
                </a:solidFill>
                <a:latin typeface="Calibri"/>
              </a:rPr>
              <a:t>ʹ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857224" y="5643578"/>
            <a:ext cx="7045198" cy="70788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schemeClr val="tx2">
                <a:alpha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V osové souměrnosti s osou </a:t>
            </a:r>
            <a:r>
              <a:rPr lang="cs-CZ" sz="2000" b="1" i="1" dirty="0" smtClean="0">
                <a:latin typeface="Lucida Handwriting" pitchFamily="66" charset="0"/>
              </a:rPr>
              <a:t>o </a:t>
            </a:r>
            <a:r>
              <a:rPr lang="cs-CZ" sz="2000" b="1" dirty="0" smtClean="0">
                <a:latin typeface="Lucida Handwriting" pitchFamily="66" charset="0"/>
              </a:rPr>
              <a:t> </a:t>
            </a:r>
            <a:r>
              <a:rPr lang="cs-CZ" sz="2000" b="1" dirty="0" smtClean="0"/>
              <a:t>je  obrazem  přímky </a:t>
            </a:r>
            <a:r>
              <a:rPr lang="cs-CZ" sz="2000" b="1" i="1" dirty="0" smtClean="0"/>
              <a:t>p</a:t>
            </a:r>
            <a:r>
              <a:rPr lang="cs-CZ" sz="2000" b="1" dirty="0" smtClean="0"/>
              <a:t> přímka </a:t>
            </a:r>
            <a:r>
              <a:rPr lang="cs-CZ" sz="2000" b="1" i="1" dirty="0" smtClean="0"/>
              <a:t>p</a:t>
            </a:r>
            <a:r>
              <a:rPr lang="cs-CZ" sz="2000" b="1" i="1" dirty="0" smtClean="0">
                <a:latin typeface="Calibri"/>
              </a:rPr>
              <a:t>´. </a:t>
            </a:r>
          </a:p>
          <a:p>
            <a:endParaRPr lang="cs-CZ" sz="2000" b="1" dirty="0"/>
          </a:p>
        </p:txBody>
      </p:sp>
      <p:sp>
        <p:nvSpPr>
          <p:cNvPr id="20" name="Obdélník 19"/>
          <p:cNvSpPr/>
          <p:nvPr/>
        </p:nvSpPr>
        <p:spPr>
          <a:xfrm>
            <a:off x="214282" y="214290"/>
            <a:ext cx="601390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/>
              <a:t>2. PŘÍMKA </a:t>
            </a:r>
            <a:r>
              <a:rPr lang="cs-CZ" sz="2800" b="1" dirty="0" smtClean="0"/>
              <a:t> </a:t>
            </a:r>
            <a:endParaRPr lang="cs-CZ" sz="2000" b="1" dirty="0" smtClean="0">
              <a:solidFill>
                <a:srgbClr val="00B050"/>
              </a:solidFill>
            </a:endParaRPr>
          </a:p>
          <a:p>
            <a:endParaRPr lang="cs-CZ" sz="2800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285720" y="471488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7715272" y="485776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p´</a:t>
            </a:r>
            <a:endParaRPr lang="cs-CZ" i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0" y="714356"/>
            <a:ext cx="46434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00B050"/>
                </a:solidFill>
              </a:rPr>
              <a:t>a) přímka </a:t>
            </a:r>
            <a:r>
              <a:rPr lang="cs-CZ" sz="2000" b="1" i="1" dirty="0" smtClean="0">
                <a:solidFill>
                  <a:srgbClr val="00B050"/>
                </a:solidFill>
              </a:rPr>
              <a:t>p </a:t>
            </a:r>
            <a:r>
              <a:rPr lang="cs-CZ" sz="2000" b="1" dirty="0" smtClean="0">
                <a:solidFill>
                  <a:srgbClr val="00B050"/>
                </a:solidFill>
              </a:rPr>
              <a:t>neprotíná osu souměrnosti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1"/>
      <p:bldP spid="48" grpId="0"/>
      <p:bldP spid="49" grpId="0"/>
      <p:bldP spid="55" grpId="0"/>
      <p:bldP spid="56" grpId="0"/>
      <p:bldP spid="57" grpId="0"/>
      <p:bldP spid="58" grpId="0"/>
      <p:bldP spid="59" grpId="0"/>
      <p:bldP spid="60" grpId="0"/>
      <p:bldP spid="18" grpId="0"/>
      <p:bldP spid="19" grpId="0" animBg="1"/>
      <p:bldP spid="25" grpId="0"/>
      <p:bldP spid="29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Přímá spojovací čára 29"/>
          <p:cNvCxnSpPr/>
          <p:nvPr/>
        </p:nvCxnSpPr>
        <p:spPr>
          <a:xfrm>
            <a:off x="3143240" y="1285860"/>
            <a:ext cx="0" cy="38164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/>
          <p:nvPr/>
        </p:nvCxnSpPr>
        <p:spPr>
          <a:xfrm rot="5400000">
            <a:off x="321439" y="1393017"/>
            <a:ext cx="3429024" cy="3357586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827584" y="3717032"/>
            <a:ext cx="3032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A</a:t>
            </a:r>
          </a:p>
          <a:p>
            <a:r>
              <a:rPr lang="cs-CZ" sz="1600" dirty="0" smtClean="0"/>
              <a:t>x</a:t>
            </a:r>
            <a:endParaRPr lang="cs-CZ" sz="16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3000364" y="1428736"/>
            <a:ext cx="3241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B</a:t>
            </a:r>
          </a:p>
          <a:p>
            <a:r>
              <a:rPr lang="cs-CZ" sz="1600" dirty="0" smtClean="0"/>
              <a:t>x</a:t>
            </a:r>
            <a:endParaRPr lang="cs-CZ" sz="16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3143240" y="92867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latin typeface="Lucida Handwriting" pitchFamily="66" charset="0"/>
              </a:rPr>
              <a:t>o</a:t>
            </a:r>
            <a:endParaRPr lang="cs-CZ" sz="2000" dirty="0">
              <a:latin typeface="Lucida Handwriting" pitchFamily="66" charset="0"/>
            </a:endParaRPr>
          </a:p>
        </p:txBody>
      </p:sp>
      <p:cxnSp>
        <p:nvCxnSpPr>
          <p:cNvPr id="47" name="Přímá spojovací čára 46"/>
          <p:cNvCxnSpPr/>
          <p:nvPr/>
        </p:nvCxnSpPr>
        <p:spPr>
          <a:xfrm>
            <a:off x="971600" y="4149080"/>
            <a:ext cx="576064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/>
          <p:cNvSpPr txBox="1"/>
          <p:nvPr/>
        </p:nvSpPr>
        <p:spPr>
          <a:xfrm>
            <a:off x="3714744" y="1428736"/>
            <a:ext cx="516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=B</a:t>
            </a:r>
            <a:r>
              <a:rPr lang="el-GR" sz="2000" dirty="0" smtClean="0">
                <a:latin typeface="Calibri"/>
              </a:rPr>
              <a:t>ʹ</a:t>
            </a:r>
            <a:endParaRPr lang="cs-CZ" sz="2000" dirty="0" smtClean="0">
              <a:latin typeface="Calibri"/>
            </a:endParaRPr>
          </a:p>
          <a:p>
            <a:endParaRPr lang="cs-CZ" sz="1600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5214942" y="3714752"/>
            <a:ext cx="354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A</a:t>
            </a:r>
            <a:r>
              <a:rPr lang="el-GR" sz="1600" dirty="0" smtClean="0">
                <a:latin typeface="Calibri"/>
              </a:rPr>
              <a:t>ʹ</a:t>
            </a:r>
            <a:endParaRPr lang="cs-CZ" sz="1600" dirty="0" smtClean="0">
              <a:latin typeface="Calibri"/>
            </a:endParaRPr>
          </a:p>
          <a:p>
            <a:r>
              <a:rPr lang="cs-CZ" sz="1600" dirty="0" smtClean="0">
                <a:latin typeface="Calibri"/>
              </a:rPr>
              <a:t>x</a:t>
            </a:r>
            <a:endParaRPr lang="cs-CZ" sz="1600" dirty="0"/>
          </a:p>
        </p:txBody>
      </p:sp>
      <p:cxnSp>
        <p:nvCxnSpPr>
          <p:cNvPr id="54" name="Přímá spojovací čára 53"/>
          <p:cNvCxnSpPr/>
          <p:nvPr/>
        </p:nvCxnSpPr>
        <p:spPr>
          <a:xfrm rot="16200000" flipH="1">
            <a:off x="2857488" y="1643050"/>
            <a:ext cx="3500462" cy="35004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ovéPole 54"/>
          <p:cNvSpPr txBox="1"/>
          <p:nvPr/>
        </p:nvSpPr>
        <p:spPr>
          <a:xfrm>
            <a:off x="3286116" y="1428736"/>
            <a:ext cx="5389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=B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56" name="Obdélník 55"/>
          <p:cNvSpPr/>
          <p:nvPr/>
        </p:nvSpPr>
        <p:spPr>
          <a:xfrm>
            <a:off x="3143240" y="3714752"/>
            <a:ext cx="420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A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7072330" y="4286256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latin typeface="Lucida Handwriting" pitchFamily="66" charset="0"/>
              </a:rPr>
              <a:t>O</a:t>
            </a:r>
            <a:r>
              <a:rPr lang="cs-CZ" sz="1600" b="1" dirty="0" smtClean="0"/>
              <a:t> (</a:t>
            </a:r>
            <a:r>
              <a:rPr lang="cs-CZ" sz="1600" b="1" dirty="0" smtClean="0">
                <a:latin typeface="Lucida Handwriting" pitchFamily="66" charset="0"/>
              </a:rPr>
              <a:t>o</a:t>
            </a:r>
            <a:r>
              <a:rPr lang="cs-CZ" sz="1600" b="1" dirty="0" smtClean="0"/>
              <a:t>): A  </a:t>
            </a:r>
            <a:r>
              <a:rPr lang="cs-CZ" sz="1600" b="1" dirty="0" smtClean="0">
                <a:latin typeface="Calibri"/>
              </a:rPr>
              <a:t>→  A</a:t>
            </a:r>
            <a:r>
              <a:rPr lang="el-GR" sz="1600" b="1" dirty="0" smtClean="0">
                <a:latin typeface="Calibri"/>
              </a:rPr>
              <a:t>ʹ</a:t>
            </a:r>
            <a:endParaRPr lang="cs-CZ" sz="1600" b="1" dirty="0"/>
          </a:p>
        </p:txBody>
      </p:sp>
      <p:sp>
        <p:nvSpPr>
          <p:cNvPr id="58" name="TextovéPole 57"/>
          <p:cNvSpPr txBox="1"/>
          <p:nvPr/>
        </p:nvSpPr>
        <p:spPr>
          <a:xfrm>
            <a:off x="6858016" y="1714488"/>
            <a:ext cx="15247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latin typeface="Lucida Handwriting" pitchFamily="66" charset="0"/>
              </a:rPr>
              <a:t>O (o</a:t>
            </a:r>
            <a:r>
              <a:rPr lang="cs-CZ" sz="1600" b="1" dirty="0" smtClean="0"/>
              <a:t>): B  </a:t>
            </a:r>
            <a:r>
              <a:rPr lang="cs-CZ" sz="1600" b="1" dirty="0" smtClean="0">
                <a:latin typeface="Calibri"/>
              </a:rPr>
              <a:t>→  B</a:t>
            </a:r>
            <a:r>
              <a:rPr lang="el-GR" sz="1600" b="1" dirty="0" smtClean="0">
                <a:latin typeface="Calibri"/>
              </a:rPr>
              <a:t>ʹ</a:t>
            </a:r>
            <a:endParaRPr lang="cs-CZ" sz="1600" b="1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857224" y="1714488"/>
            <a:ext cx="15199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IBB</a:t>
            </a:r>
            <a:r>
              <a:rPr lang="cs-CZ" sz="2000" b="1" baseline="-25000" dirty="0" smtClean="0"/>
              <a:t>1</a:t>
            </a:r>
            <a:r>
              <a:rPr lang="cs-CZ" sz="2000" b="1" dirty="0" smtClean="0"/>
              <a:t> I= IB</a:t>
            </a:r>
            <a:r>
              <a:rPr lang="el-GR" sz="2000" b="1" dirty="0" smtClean="0">
                <a:latin typeface="Calibri"/>
              </a:rPr>
              <a:t>ʹ</a:t>
            </a:r>
            <a:r>
              <a:rPr lang="cs-CZ" sz="2000" b="1" dirty="0" smtClean="0"/>
              <a:t>B</a:t>
            </a:r>
            <a:r>
              <a:rPr lang="cs-CZ" sz="2000" b="1" baseline="-25000" dirty="0" smtClean="0"/>
              <a:t>1</a:t>
            </a:r>
            <a:r>
              <a:rPr lang="cs-CZ" sz="2000" b="1" dirty="0" smtClean="0">
                <a:latin typeface="Calibri"/>
              </a:rPr>
              <a:t>I</a:t>
            </a:r>
            <a:endParaRPr lang="cs-CZ" sz="2000" b="1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785786" y="4357694"/>
            <a:ext cx="18441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IAA</a:t>
            </a:r>
            <a:r>
              <a:rPr lang="cs-CZ" sz="2000" b="1" baseline="-25000" dirty="0" smtClean="0"/>
              <a:t>1</a:t>
            </a:r>
            <a:r>
              <a:rPr lang="cs-CZ" sz="2000" b="1" dirty="0" smtClean="0"/>
              <a:t> I= IA´A</a:t>
            </a:r>
            <a:r>
              <a:rPr lang="cs-CZ" sz="2000" b="1" baseline="-25000" dirty="0" smtClean="0"/>
              <a:t>1</a:t>
            </a:r>
            <a:r>
              <a:rPr lang="cs-CZ" sz="2000" b="1" dirty="0" smtClean="0">
                <a:latin typeface="Calibri"/>
              </a:rPr>
              <a:t>I</a:t>
            </a:r>
            <a:endParaRPr lang="cs-CZ" sz="2000" b="1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2915816" y="5085184"/>
            <a:ext cx="1880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sz="2400" dirty="0" smtClean="0">
                <a:solidFill>
                  <a:srgbClr val="FF0000"/>
                </a:solidFill>
              </a:rPr>
              <a:t> (</a:t>
            </a:r>
            <a:r>
              <a:rPr lang="cs-CZ" sz="24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sz="2400" dirty="0" smtClean="0">
                <a:solidFill>
                  <a:srgbClr val="FF0000"/>
                </a:solidFill>
              </a:rPr>
              <a:t>): p </a:t>
            </a:r>
            <a:r>
              <a:rPr lang="cs-CZ" sz="2400" dirty="0" smtClean="0">
                <a:solidFill>
                  <a:srgbClr val="FF0000"/>
                </a:solidFill>
                <a:latin typeface="Calibri"/>
              </a:rPr>
              <a:t>→ </a:t>
            </a:r>
            <a:r>
              <a:rPr lang="cs-CZ" sz="2400" dirty="0" err="1" smtClean="0">
                <a:solidFill>
                  <a:srgbClr val="FF0000"/>
                </a:solidFill>
                <a:latin typeface="Calibri"/>
              </a:rPr>
              <a:t>p</a:t>
            </a:r>
            <a:r>
              <a:rPr lang="el-GR" sz="2400" dirty="0" smtClean="0">
                <a:solidFill>
                  <a:srgbClr val="FF0000"/>
                </a:solidFill>
                <a:latin typeface="Calibri"/>
              </a:rPr>
              <a:t>ʹ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857224" y="5643578"/>
            <a:ext cx="7045198" cy="70788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schemeClr val="tx2">
                <a:alpha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V osové souměrnosti s osou </a:t>
            </a:r>
            <a:r>
              <a:rPr lang="cs-CZ" sz="2000" b="1" i="1" dirty="0" smtClean="0">
                <a:latin typeface="Lucida Handwriting" pitchFamily="66" charset="0"/>
              </a:rPr>
              <a:t>o </a:t>
            </a:r>
            <a:r>
              <a:rPr lang="cs-CZ" sz="2000" b="1" dirty="0" smtClean="0">
                <a:latin typeface="Lucida Handwriting" pitchFamily="66" charset="0"/>
              </a:rPr>
              <a:t> </a:t>
            </a:r>
            <a:r>
              <a:rPr lang="cs-CZ" sz="2000" b="1" dirty="0" smtClean="0"/>
              <a:t>je  obrazem  přímky </a:t>
            </a:r>
            <a:r>
              <a:rPr lang="cs-CZ" sz="2000" b="1" i="1" dirty="0" smtClean="0"/>
              <a:t>p</a:t>
            </a:r>
            <a:r>
              <a:rPr lang="cs-CZ" sz="2000" b="1" dirty="0" smtClean="0"/>
              <a:t> přímka </a:t>
            </a:r>
            <a:r>
              <a:rPr lang="cs-CZ" sz="2000" b="1" i="1" dirty="0" smtClean="0"/>
              <a:t>p</a:t>
            </a:r>
            <a:r>
              <a:rPr lang="cs-CZ" sz="2000" b="1" i="1" dirty="0" smtClean="0">
                <a:latin typeface="Calibri"/>
              </a:rPr>
              <a:t>´. </a:t>
            </a:r>
          </a:p>
          <a:p>
            <a:endParaRPr lang="cs-CZ" sz="2000" b="1" dirty="0"/>
          </a:p>
        </p:txBody>
      </p:sp>
      <p:sp>
        <p:nvSpPr>
          <p:cNvPr id="20" name="Obdélník 19"/>
          <p:cNvSpPr/>
          <p:nvPr/>
        </p:nvSpPr>
        <p:spPr>
          <a:xfrm>
            <a:off x="428596" y="214290"/>
            <a:ext cx="40659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00B050"/>
                </a:solidFill>
              </a:rPr>
              <a:t>b) přímka </a:t>
            </a:r>
            <a:r>
              <a:rPr lang="cs-CZ" sz="2000" b="1" i="1" dirty="0" smtClean="0">
                <a:solidFill>
                  <a:srgbClr val="00B050"/>
                </a:solidFill>
              </a:rPr>
              <a:t>p</a:t>
            </a:r>
            <a:r>
              <a:rPr lang="cs-CZ" sz="2000" b="1" dirty="0" smtClean="0">
                <a:solidFill>
                  <a:srgbClr val="00B050"/>
                </a:solidFill>
              </a:rPr>
              <a:t> protíná osu souměrnosti</a:t>
            </a:r>
            <a:endParaRPr lang="cs-CZ" sz="2000" b="1" dirty="0">
              <a:solidFill>
                <a:srgbClr val="00B05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285720" y="471488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6429388" y="492919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P´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48" grpId="0"/>
      <p:bldP spid="49" grpId="0"/>
      <p:bldP spid="55" grpId="0"/>
      <p:bldP spid="56" grpId="0"/>
      <p:bldP spid="57" grpId="0"/>
      <p:bldP spid="58" grpId="0"/>
      <p:bldP spid="59" grpId="0"/>
      <p:bldP spid="60" grpId="0"/>
      <p:bldP spid="18" grpId="0"/>
      <p:bldP spid="19" grpId="0" animBg="1"/>
      <p:bldP spid="25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Přímá spojovací čára 29"/>
          <p:cNvCxnSpPr/>
          <p:nvPr/>
        </p:nvCxnSpPr>
        <p:spPr>
          <a:xfrm>
            <a:off x="3143240" y="1285860"/>
            <a:ext cx="0" cy="38164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/>
          <p:nvPr/>
        </p:nvCxnSpPr>
        <p:spPr>
          <a:xfrm rot="10800000">
            <a:off x="571472" y="3071810"/>
            <a:ext cx="6643734" cy="158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857224" y="2643182"/>
            <a:ext cx="3032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A</a:t>
            </a:r>
          </a:p>
          <a:p>
            <a:r>
              <a:rPr lang="cs-CZ" sz="1600" dirty="0" smtClean="0"/>
              <a:t>x</a:t>
            </a:r>
            <a:endParaRPr lang="cs-CZ" sz="16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2571736" y="2571744"/>
            <a:ext cx="3241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B</a:t>
            </a:r>
          </a:p>
          <a:p>
            <a:r>
              <a:rPr lang="cs-CZ" sz="1600" dirty="0" smtClean="0"/>
              <a:t>x</a:t>
            </a:r>
            <a:endParaRPr lang="cs-CZ" sz="16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3143240" y="92867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latin typeface="Lucida Handwriting" pitchFamily="66" charset="0"/>
              </a:rPr>
              <a:t>o</a:t>
            </a:r>
            <a:endParaRPr lang="cs-CZ" sz="2000" dirty="0">
              <a:latin typeface="Lucida Handwriting" pitchFamily="66" charset="0"/>
            </a:endParaRPr>
          </a:p>
        </p:txBody>
      </p:sp>
      <p:cxnSp>
        <p:nvCxnSpPr>
          <p:cNvPr id="47" name="Přímá spojovací čára 46"/>
          <p:cNvCxnSpPr/>
          <p:nvPr/>
        </p:nvCxnSpPr>
        <p:spPr>
          <a:xfrm>
            <a:off x="1000100" y="3071810"/>
            <a:ext cx="576064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ovéPole 48"/>
          <p:cNvSpPr txBox="1"/>
          <p:nvPr/>
        </p:nvSpPr>
        <p:spPr>
          <a:xfrm>
            <a:off x="5214942" y="2643182"/>
            <a:ext cx="354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A</a:t>
            </a:r>
            <a:r>
              <a:rPr lang="el-GR" sz="1600" dirty="0" smtClean="0">
                <a:latin typeface="Calibri"/>
              </a:rPr>
              <a:t>ʹ</a:t>
            </a:r>
            <a:endParaRPr lang="cs-CZ" sz="1600" dirty="0" smtClean="0">
              <a:latin typeface="Calibri"/>
            </a:endParaRPr>
          </a:p>
          <a:p>
            <a:r>
              <a:rPr lang="cs-CZ" sz="1600" dirty="0" smtClean="0">
                <a:latin typeface="Calibri"/>
              </a:rPr>
              <a:t>x</a:t>
            </a:r>
            <a:endParaRPr lang="cs-CZ" sz="1600" dirty="0"/>
          </a:p>
        </p:txBody>
      </p:sp>
      <p:cxnSp>
        <p:nvCxnSpPr>
          <p:cNvPr id="54" name="Přímá spojovací čára 53"/>
          <p:cNvCxnSpPr/>
          <p:nvPr/>
        </p:nvCxnSpPr>
        <p:spPr>
          <a:xfrm>
            <a:off x="428596" y="3071810"/>
            <a:ext cx="607223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ovéPole 54"/>
          <p:cNvSpPr txBox="1"/>
          <p:nvPr/>
        </p:nvSpPr>
        <p:spPr>
          <a:xfrm>
            <a:off x="3143240" y="2643182"/>
            <a:ext cx="4106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B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56" name="Obdélník 55"/>
          <p:cNvSpPr/>
          <p:nvPr/>
        </p:nvSpPr>
        <p:spPr>
          <a:xfrm>
            <a:off x="3214678" y="3071810"/>
            <a:ext cx="420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A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7072330" y="4286256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latin typeface="Lucida Handwriting" pitchFamily="66" charset="0"/>
              </a:rPr>
              <a:t>O</a:t>
            </a:r>
            <a:r>
              <a:rPr lang="cs-CZ" sz="1600" b="1" dirty="0" smtClean="0"/>
              <a:t> (</a:t>
            </a:r>
            <a:r>
              <a:rPr lang="cs-CZ" sz="1600" b="1" dirty="0" smtClean="0">
                <a:latin typeface="Lucida Handwriting" pitchFamily="66" charset="0"/>
              </a:rPr>
              <a:t>o</a:t>
            </a:r>
            <a:r>
              <a:rPr lang="cs-CZ" sz="1600" b="1" dirty="0" smtClean="0"/>
              <a:t>): A  </a:t>
            </a:r>
            <a:r>
              <a:rPr lang="cs-CZ" sz="1600" b="1" dirty="0" smtClean="0">
                <a:latin typeface="Calibri"/>
              </a:rPr>
              <a:t>→  A</a:t>
            </a:r>
            <a:r>
              <a:rPr lang="el-GR" sz="1600" b="1" dirty="0" smtClean="0">
                <a:latin typeface="Calibri"/>
              </a:rPr>
              <a:t>ʹ</a:t>
            </a:r>
            <a:endParaRPr lang="cs-CZ" sz="1600" b="1" dirty="0"/>
          </a:p>
        </p:txBody>
      </p:sp>
      <p:sp>
        <p:nvSpPr>
          <p:cNvPr id="58" name="TextovéPole 57"/>
          <p:cNvSpPr txBox="1"/>
          <p:nvPr/>
        </p:nvSpPr>
        <p:spPr>
          <a:xfrm>
            <a:off x="6786578" y="2143116"/>
            <a:ext cx="15247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latin typeface="Lucida Handwriting" pitchFamily="66" charset="0"/>
              </a:rPr>
              <a:t>O (o</a:t>
            </a:r>
            <a:r>
              <a:rPr lang="cs-CZ" sz="1600" b="1" dirty="0" smtClean="0"/>
              <a:t>): B  </a:t>
            </a:r>
            <a:r>
              <a:rPr lang="cs-CZ" sz="1600" b="1" dirty="0" smtClean="0">
                <a:latin typeface="Calibri"/>
              </a:rPr>
              <a:t>→  B</a:t>
            </a:r>
            <a:r>
              <a:rPr lang="el-GR" sz="1600" b="1" dirty="0" smtClean="0">
                <a:latin typeface="Calibri"/>
              </a:rPr>
              <a:t>ʹ</a:t>
            </a:r>
            <a:endParaRPr lang="cs-CZ" sz="1600" b="1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857224" y="1928802"/>
            <a:ext cx="15199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IBB</a:t>
            </a:r>
            <a:r>
              <a:rPr lang="cs-CZ" sz="2000" b="1" baseline="-25000" dirty="0" smtClean="0"/>
              <a:t>1</a:t>
            </a:r>
            <a:r>
              <a:rPr lang="cs-CZ" sz="2000" b="1" dirty="0" smtClean="0"/>
              <a:t> I= IB</a:t>
            </a:r>
            <a:r>
              <a:rPr lang="el-GR" sz="2000" b="1" dirty="0" smtClean="0">
                <a:latin typeface="Calibri"/>
              </a:rPr>
              <a:t>ʹ</a:t>
            </a:r>
            <a:r>
              <a:rPr lang="cs-CZ" sz="2000" b="1" dirty="0" smtClean="0"/>
              <a:t>B</a:t>
            </a:r>
            <a:r>
              <a:rPr lang="cs-CZ" sz="2000" b="1" baseline="-25000" dirty="0" smtClean="0"/>
              <a:t>1</a:t>
            </a:r>
            <a:r>
              <a:rPr lang="cs-CZ" sz="2000" b="1" dirty="0" smtClean="0">
                <a:latin typeface="Calibri"/>
              </a:rPr>
              <a:t>I</a:t>
            </a:r>
            <a:endParaRPr lang="cs-CZ" sz="2000" b="1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714348" y="4357694"/>
            <a:ext cx="18441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IAA</a:t>
            </a:r>
            <a:r>
              <a:rPr lang="cs-CZ" sz="2000" b="1" baseline="-25000" dirty="0" smtClean="0"/>
              <a:t>1</a:t>
            </a:r>
            <a:r>
              <a:rPr lang="cs-CZ" sz="2000" b="1" dirty="0" smtClean="0"/>
              <a:t> I= IA´A</a:t>
            </a:r>
            <a:r>
              <a:rPr lang="cs-CZ" sz="2000" b="1" baseline="-25000" dirty="0" smtClean="0"/>
              <a:t>1</a:t>
            </a:r>
            <a:r>
              <a:rPr lang="cs-CZ" sz="2000" b="1" dirty="0" smtClean="0">
                <a:latin typeface="Calibri"/>
              </a:rPr>
              <a:t>I</a:t>
            </a:r>
            <a:endParaRPr lang="cs-CZ" sz="2000" b="1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2915816" y="5085184"/>
            <a:ext cx="1880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sz="2400" dirty="0" smtClean="0">
                <a:solidFill>
                  <a:srgbClr val="FF0000"/>
                </a:solidFill>
              </a:rPr>
              <a:t> (</a:t>
            </a:r>
            <a:r>
              <a:rPr lang="cs-CZ" sz="24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sz="2400" dirty="0" smtClean="0">
                <a:solidFill>
                  <a:srgbClr val="FF0000"/>
                </a:solidFill>
              </a:rPr>
              <a:t>): p </a:t>
            </a:r>
            <a:r>
              <a:rPr lang="cs-CZ" sz="2400" dirty="0" smtClean="0">
                <a:solidFill>
                  <a:srgbClr val="FF0000"/>
                </a:solidFill>
                <a:latin typeface="Calibri"/>
              </a:rPr>
              <a:t>→ </a:t>
            </a:r>
            <a:r>
              <a:rPr lang="cs-CZ" sz="2400" dirty="0" err="1" smtClean="0">
                <a:solidFill>
                  <a:srgbClr val="FF0000"/>
                </a:solidFill>
                <a:latin typeface="Calibri"/>
              </a:rPr>
              <a:t>p</a:t>
            </a:r>
            <a:r>
              <a:rPr lang="el-GR" sz="2400" dirty="0" smtClean="0">
                <a:solidFill>
                  <a:srgbClr val="FF0000"/>
                </a:solidFill>
                <a:latin typeface="Calibri"/>
              </a:rPr>
              <a:t>ʹ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857224" y="5643578"/>
            <a:ext cx="6953827" cy="101566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schemeClr val="tx2">
                <a:alpha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V osové souměrnosti s osou </a:t>
            </a:r>
            <a:r>
              <a:rPr lang="cs-CZ" sz="2000" b="1" i="1" dirty="0" smtClean="0">
                <a:latin typeface="Lucida Handwriting" pitchFamily="66" charset="0"/>
              </a:rPr>
              <a:t>o </a:t>
            </a:r>
            <a:r>
              <a:rPr lang="cs-CZ" sz="2000" b="1" dirty="0" smtClean="0">
                <a:latin typeface="Lucida Handwriting" pitchFamily="66" charset="0"/>
              </a:rPr>
              <a:t> </a:t>
            </a:r>
            <a:r>
              <a:rPr lang="cs-CZ" sz="2000" b="1" dirty="0" smtClean="0"/>
              <a:t>je  obrazem  přímky </a:t>
            </a:r>
            <a:r>
              <a:rPr lang="cs-CZ" sz="2000" b="1" i="1" dirty="0" smtClean="0"/>
              <a:t>p </a:t>
            </a:r>
            <a:r>
              <a:rPr lang="cs-CZ" sz="2000" b="1" dirty="0" smtClean="0"/>
              <a:t>úsečka </a:t>
            </a:r>
            <a:r>
              <a:rPr lang="cs-CZ" sz="2000" b="1" i="1" dirty="0" smtClean="0"/>
              <a:t>p</a:t>
            </a:r>
            <a:r>
              <a:rPr lang="cs-CZ" sz="2000" b="1" i="1" dirty="0" smtClean="0">
                <a:latin typeface="Calibri"/>
              </a:rPr>
              <a:t>´ </a:t>
            </a:r>
          </a:p>
          <a:p>
            <a:r>
              <a:rPr lang="cs-CZ" sz="2000" b="1" dirty="0" smtClean="0">
                <a:latin typeface="Calibri"/>
              </a:rPr>
              <a:t>shodná s původní přímkou </a:t>
            </a:r>
            <a:r>
              <a:rPr lang="cs-CZ" sz="2000" b="1" i="1" dirty="0" smtClean="0">
                <a:latin typeface="Calibri"/>
              </a:rPr>
              <a:t>p. </a:t>
            </a:r>
          </a:p>
          <a:p>
            <a:endParaRPr lang="cs-CZ" sz="2000" b="1" dirty="0"/>
          </a:p>
        </p:txBody>
      </p:sp>
      <p:sp>
        <p:nvSpPr>
          <p:cNvPr id="20" name="Obdélník 19"/>
          <p:cNvSpPr/>
          <p:nvPr/>
        </p:nvSpPr>
        <p:spPr>
          <a:xfrm>
            <a:off x="428596" y="214290"/>
            <a:ext cx="44850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00B050"/>
                </a:solidFill>
              </a:rPr>
              <a:t>c) přímka </a:t>
            </a:r>
            <a:r>
              <a:rPr lang="cs-CZ" sz="2000" b="1" i="1" dirty="0" smtClean="0">
                <a:solidFill>
                  <a:srgbClr val="00B050"/>
                </a:solidFill>
              </a:rPr>
              <a:t>p</a:t>
            </a:r>
            <a:r>
              <a:rPr lang="cs-CZ" sz="2000" b="1" dirty="0" smtClean="0">
                <a:solidFill>
                  <a:srgbClr val="00B050"/>
                </a:solidFill>
              </a:rPr>
              <a:t> je kolmá na osu souměrnosti</a:t>
            </a:r>
            <a:endParaRPr lang="cs-CZ" sz="2000" b="1" dirty="0">
              <a:solidFill>
                <a:srgbClr val="00B05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214282" y="321468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6286512" y="314324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P´</a:t>
            </a:r>
            <a:endParaRPr lang="cs-CZ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3428992" y="2571744"/>
            <a:ext cx="399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B´</a:t>
            </a:r>
          </a:p>
          <a:p>
            <a:r>
              <a:rPr lang="cs-CZ" sz="1600" dirty="0" smtClean="0"/>
              <a:t>x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49" grpId="0"/>
      <p:bldP spid="55" grpId="0"/>
      <p:bldP spid="56" grpId="0"/>
      <p:bldP spid="57" grpId="0"/>
      <p:bldP spid="58" grpId="0"/>
      <p:bldP spid="59" grpId="0"/>
      <p:bldP spid="60" grpId="0"/>
      <p:bldP spid="18" grpId="0"/>
      <p:bldP spid="19" grpId="0" animBg="1"/>
      <p:bldP spid="25" grpId="0"/>
      <p:bldP spid="29" grpId="0"/>
      <p:bldP spid="27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Přímá spojovací čára 29"/>
          <p:cNvCxnSpPr/>
          <p:nvPr/>
        </p:nvCxnSpPr>
        <p:spPr>
          <a:xfrm>
            <a:off x="3143240" y="1285860"/>
            <a:ext cx="0" cy="38164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/>
          <p:nvPr/>
        </p:nvCxnSpPr>
        <p:spPr>
          <a:xfrm rot="5400000">
            <a:off x="-713618" y="2856702"/>
            <a:ext cx="3286148" cy="158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785786" y="3714752"/>
            <a:ext cx="396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  A</a:t>
            </a:r>
          </a:p>
          <a:p>
            <a:r>
              <a:rPr lang="cs-CZ" sz="1600" dirty="0" smtClean="0"/>
              <a:t>x</a:t>
            </a:r>
            <a:endParaRPr lang="cs-CZ" sz="16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785786" y="1857364"/>
            <a:ext cx="4972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   B</a:t>
            </a:r>
          </a:p>
          <a:p>
            <a:r>
              <a:rPr lang="cs-CZ" sz="1600" dirty="0" smtClean="0"/>
              <a:t>x</a:t>
            </a:r>
            <a:endParaRPr lang="cs-CZ" sz="16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3143240" y="92867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latin typeface="Lucida Handwriting" pitchFamily="66" charset="0"/>
              </a:rPr>
              <a:t>o</a:t>
            </a:r>
            <a:endParaRPr lang="cs-CZ" sz="2000" dirty="0">
              <a:latin typeface="Lucida Handwriting" pitchFamily="66" charset="0"/>
            </a:endParaRPr>
          </a:p>
        </p:txBody>
      </p:sp>
      <p:cxnSp>
        <p:nvCxnSpPr>
          <p:cNvPr id="47" name="Přímá spojovací čára 46"/>
          <p:cNvCxnSpPr/>
          <p:nvPr/>
        </p:nvCxnSpPr>
        <p:spPr>
          <a:xfrm flipV="1">
            <a:off x="971600" y="4143380"/>
            <a:ext cx="4386218" cy="57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/>
          <p:cNvSpPr txBox="1"/>
          <p:nvPr/>
        </p:nvSpPr>
        <p:spPr>
          <a:xfrm>
            <a:off x="5214942" y="1857364"/>
            <a:ext cx="5613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   B</a:t>
            </a:r>
            <a:r>
              <a:rPr lang="el-GR" sz="2000" dirty="0" smtClean="0">
                <a:latin typeface="Calibri"/>
              </a:rPr>
              <a:t>ʹ</a:t>
            </a:r>
            <a:endParaRPr lang="cs-CZ" sz="2000" dirty="0" smtClean="0">
              <a:latin typeface="Calibri"/>
            </a:endParaRPr>
          </a:p>
          <a:p>
            <a:r>
              <a:rPr lang="cs-CZ" sz="2000" dirty="0" smtClean="0">
                <a:latin typeface="Calibri"/>
              </a:rPr>
              <a:t>x</a:t>
            </a:r>
          </a:p>
          <a:p>
            <a:endParaRPr lang="cs-CZ" sz="1600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5214942" y="3714752"/>
            <a:ext cx="354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A</a:t>
            </a:r>
            <a:r>
              <a:rPr lang="el-GR" sz="1600" dirty="0" smtClean="0">
                <a:latin typeface="Calibri"/>
              </a:rPr>
              <a:t>ʹ</a:t>
            </a:r>
            <a:endParaRPr lang="cs-CZ" sz="1600" dirty="0" smtClean="0">
              <a:latin typeface="Calibri"/>
            </a:endParaRPr>
          </a:p>
          <a:p>
            <a:r>
              <a:rPr lang="cs-CZ" sz="1600" dirty="0" smtClean="0">
                <a:latin typeface="Calibri"/>
              </a:rPr>
              <a:t>x</a:t>
            </a:r>
            <a:endParaRPr lang="cs-CZ" sz="1600" dirty="0"/>
          </a:p>
        </p:txBody>
      </p:sp>
      <p:cxnSp>
        <p:nvCxnSpPr>
          <p:cNvPr id="54" name="Přímá spojovací čára 53"/>
          <p:cNvCxnSpPr/>
          <p:nvPr/>
        </p:nvCxnSpPr>
        <p:spPr>
          <a:xfrm rot="5400000">
            <a:off x="3607587" y="2893215"/>
            <a:ext cx="350046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ovéPole 54"/>
          <p:cNvSpPr txBox="1"/>
          <p:nvPr/>
        </p:nvSpPr>
        <p:spPr>
          <a:xfrm>
            <a:off x="3071802" y="2000240"/>
            <a:ext cx="4106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B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56" name="Obdélník 55"/>
          <p:cNvSpPr/>
          <p:nvPr/>
        </p:nvSpPr>
        <p:spPr>
          <a:xfrm>
            <a:off x="3143240" y="3714752"/>
            <a:ext cx="420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A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7072330" y="4643446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latin typeface="Lucida Handwriting" pitchFamily="66" charset="0"/>
              </a:rPr>
              <a:t>O</a:t>
            </a:r>
            <a:r>
              <a:rPr lang="cs-CZ" sz="1600" b="1" dirty="0" smtClean="0"/>
              <a:t> (</a:t>
            </a:r>
            <a:r>
              <a:rPr lang="cs-CZ" sz="1600" b="1" dirty="0" smtClean="0">
                <a:latin typeface="Lucida Handwriting" pitchFamily="66" charset="0"/>
              </a:rPr>
              <a:t>o</a:t>
            </a:r>
            <a:r>
              <a:rPr lang="cs-CZ" sz="1600" b="1" dirty="0" smtClean="0"/>
              <a:t>): A  </a:t>
            </a:r>
            <a:r>
              <a:rPr lang="cs-CZ" sz="1600" b="1" dirty="0" smtClean="0">
                <a:latin typeface="Calibri"/>
              </a:rPr>
              <a:t>→  A</a:t>
            </a:r>
            <a:r>
              <a:rPr lang="el-GR" sz="1600" b="1" dirty="0" smtClean="0">
                <a:latin typeface="Calibri"/>
              </a:rPr>
              <a:t>ʹ</a:t>
            </a:r>
            <a:endParaRPr lang="cs-CZ" sz="1600" b="1" dirty="0"/>
          </a:p>
        </p:txBody>
      </p:sp>
      <p:sp>
        <p:nvSpPr>
          <p:cNvPr id="58" name="TextovéPole 57"/>
          <p:cNvSpPr txBox="1"/>
          <p:nvPr/>
        </p:nvSpPr>
        <p:spPr>
          <a:xfrm>
            <a:off x="6858016" y="1714488"/>
            <a:ext cx="15247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latin typeface="Lucida Handwriting" pitchFamily="66" charset="0"/>
              </a:rPr>
              <a:t>O (o</a:t>
            </a:r>
            <a:r>
              <a:rPr lang="cs-CZ" sz="1600" b="1" dirty="0" smtClean="0"/>
              <a:t>): B  </a:t>
            </a:r>
            <a:r>
              <a:rPr lang="cs-CZ" sz="1600" b="1" dirty="0" smtClean="0">
                <a:latin typeface="Calibri"/>
              </a:rPr>
              <a:t>→  B</a:t>
            </a:r>
            <a:r>
              <a:rPr lang="el-GR" sz="1600" b="1" dirty="0" smtClean="0">
                <a:latin typeface="Calibri"/>
              </a:rPr>
              <a:t>ʹ</a:t>
            </a:r>
            <a:endParaRPr lang="cs-CZ" sz="1600" b="1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1000100" y="714356"/>
            <a:ext cx="15199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IBB</a:t>
            </a:r>
            <a:r>
              <a:rPr lang="cs-CZ" sz="2000" b="1" baseline="-25000" dirty="0" smtClean="0"/>
              <a:t>1</a:t>
            </a:r>
            <a:r>
              <a:rPr lang="cs-CZ" sz="2000" b="1" dirty="0" smtClean="0"/>
              <a:t> I= IB</a:t>
            </a:r>
            <a:r>
              <a:rPr lang="el-GR" sz="2000" b="1" dirty="0" smtClean="0">
                <a:latin typeface="Calibri"/>
              </a:rPr>
              <a:t>ʹ</a:t>
            </a:r>
            <a:r>
              <a:rPr lang="cs-CZ" sz="2000" b="1" dirty="0" smtClean="0"/>
              <a:t>B</a:t>
            </a:r>
            <a:r>
              <a:rPr lang="cs-CZ" sz="2000" b="1" baseline="-25000" dirty="0" smtClean="0"/>
              <a:t>1</a:t>
            </a:r>
            <a:r>
              <a:rPr lang="cs-CZ" sz="2000" b="1" dirty="0" smtClean="0">
                <a:latin typeface="Calibri"/>
              </a:rPr>
              <a:t>I</a:t>
            </a:r>
            <a:endParaRPr lang="cs-CZ" sz="2000" b="1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785786" y="4786322"/>
            <a:ext cx="18441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IAA</a:t>
            </a:r>
            <a:r>
              <a:rPr lang="cs-CZ" sz="2000" b="1" baseline="-25000" dirty="0" smtClean="0"/>
              <a:t>1</a:t>
            </a:r>
            <a:r>
              <a:rPr lang="cs-CZ" sz="2000" b="1" dirty="0" smtClean="0"/>
              <a:t> I= IA´A</a:t>
            </a:r>
            <a:r>
              <a:rPr lang="cs-CZ" sz="2000" b="1" baseline="-25000" dirty="0" smtClean="0"/>
              <a:t>1</a:t>
            </a:r>
            <a:r>
              <a:rPr lang="cs-CZ" sz="2000" b="1" dirty="0" smtClean="0">
                <a:latin typeface="Calibri"/>
              </a:rPr>
              <a:t>I</a:t>
            </a:r>
            <a:endParaRPr lang="cs-CZ" sz="2000" b="1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2915816" y="5085184"/>
            <a:ext cx="1880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sz="2400" dirty="0" smtClean="0">
                <a:solidFill>
                  <a:srgbClr val="FF0000"/>
                </a:solidFill>
              </a:rPr>
              <a:t> (</a:t>
            </a:r>
            <a:r>
              <a:rPr lang="cs-CZ" sz="24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sz="2400" dirty="0" smtClean="0">
                <a:solidFill>
                  <a:srgbClr val="FF0000"/>
                </a:solidFill>
              </a:rPr>
              <a:t>): p </a:t>
            </a:r>
            <a:r>
              <a:rPr lang="cs-CZ" sz="2400" dirty="0" smtClean="0">
                <a:solidFill>
                  <a:srgbClr val="FF0000"/>
                </a:solidFill>
                <a:latin typeface="Calibri"/>
              </a:rPr>
              <a:t>→ </a:t>
            </a:r>
            <a:r>
              <a:rPr lang="cs-CZ" sz="2400" dirty="0" err="1" smtClean="0">
                <a:solidFill>
                  <a:srgbClr val="FF0000"/>
                </a:solidFill>
                <a:latin typeface="Calibri"/>
              </a:rPr>
              <a:t>p</a:t>
            </a:r>
            <a:r>
              <a:rPr lang="el-GR" sz="2400" dirty="0" smtClean="0">
                <a:solidFill>
                  <a:srgbClr val="FF0000"/>
                </a:solidFill>
                <a:latin typeface="Calibri"/>
              </a:rPr>
              <a:t>ʹ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857224" y="5643578"/>
            <a:ext cx="7035580" cy="70788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schemeClr val="tx2">
                <a:alpha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V osové souměrnosti s osou </a:t>
            </a:r>
            <a:r>
              <a:rPr lang="cs-CZ" sz="2000" b="1" i="1" dirty="0" smtClean="0">
                <a:latin typeface="Lucida Handwriting" pitchFamily="66" charset="0"/>
              </a:rPr>
              <a:t>o </a:t>
            </a:r>
            <a:r>
              <a:rPr lang="cs-CZ" sz="2000" b="1" dirty="0" smtClean="0">
                <a:latin typeface="Lucida Handwriting" pitchFamily="66" charset="0"/>
              </a:rPr>
              <a:t> </a:t>
            </a:r>
            <a:r>
              <a:rPr lang="cs-CZ" sz="2000" b="1" dirty="0" smtClean="0"/>
              <a:t>je  obrazem  přímky </a:t>
            </a:r>
            <a:r>
              <a:rPr lang="cs-CZ" sz="2000" b="1" i="1" dirty="0" smtClean="0"/>
              <a:t>p</a:t>
            </a:r>
            <a:r>
              <a:rPr lang="cs-CZ" sz="2000" b="1" dirty="0" smtClean="0"/>
              <a:t> přímka </a:t>
            </a:r>
            <a:r>
              <a:rPr lang="cs-CZ" sz="2000" b="1" i="1" dirty="0" smtClean="0"/>
              <a:t>p</a:t>
            </a:r>
            <a:r>
              <a:rPr lang="cs-CZ" sz="2000" b="1" i="1" dirty="0" smtClean="0">
                <a:latin typeface="Calibri"/>
              </a:rPr>
              <a:t>´, </a:t>
            </a:r>
          </a:p>
          <a:p>
            <a:r>
              <a:rPr lang="cs-CZ" sz="2000" b="1" i="1" dirty="0" smtClean="0">
                <a:latin typeface="Calibri"/>
              </a:rPr>
              <a:t>obě přímky jsou rovnoběžné s osou </a:t>
            </a:r>
            <a:r>
              <a:rPr lang="cs-CZ" sz="2000" b="1" i="1" dirty="0" smtClean="0">
                <a:latin typeface="Lucida Handwriting" pitchFamily="66" charset="0"/>
              </a:rPr>
              <a:t>o .</a:t>
            </a:r>
            <a:endParaRPr lang="cs-CZ" sz="2000" b="1" dirty="0"/>
          </a:p>
        </p:txBody>
      </p:sp>
      <p:sp>
        <p:nvSpPr>
          <p:cNvPr id="20" name="Obdélník 19"/>
          <p:cNvSpPr/>
          <p:nvPr/>
        </p:nvSpPr>
        <p:spPr>
          <a:xfrm>
            <a:off x="428596" y="214290"/>
            <a:ext cx="506138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b="1" dirty="0">
                <a:solidFill>
                  <a:srgbClr val="00B050"/>
                </a:solidFill>
              </a:rPr>
              <a:t>d</a:t>
            </a:r>
            <a:r>
              <a:rPr lang="cs-CZ" sz="2000" b="1" dirty="0" smtClean="0">
                <a:solidFill>
                  <a:srgbClr val="00B050"/>
                </a:solidFill>
              </a:rPr>
              <a:t>) přímka </a:t>
            </a:r>
            <a:r>
              <a:rPr lang="cs-CZ" sz="2000" b="1" i="1" dirty="0" smtClean="0">
                <a:solidFill>
                  <a:srgbClr val="00B050"/>
                </a:solidFill>
              </a:rPr>
              <a:t>p</a:t>
            </a:r>
            <a:r>
              <a:rPr lang="cs-CZ" sz="2000" b="1" dirty="0" smtClean="0">
                <a:solidFill>
                  <a:srgbClr val="00B050"/>
                </a:solidFill>
              </a:rPr>
              <a:t> je rovnoběžná s osou souměrnosti</a:t>
            </a:r>
          </a:p>
          <a:p>
            <a:endParaRPr lang="cs-CZ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285720" y="421481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5500694" y="442913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P´</a:t>
            </a:r>
            <a:endParaRPr lang="cs-CZ" dirty="0"/>
          </a:p>
        </p:txBody>
      </p:sp>
      <p:cxnSp>
        <p:nvCxnSpPr>
          <p:cNvPr id="28" name="Přímá spojovací čára 27"/>
          <p:cNvCxnSpPr/>
          <p:nvPr/>
        </p:nvCxnSpPr>
        <p:spPr>
          <a:xfrm>
            <a:off x="1000100" y="2357430"/>
            <a:ext cx="4357718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48" grpId="0"/>
      <p:bldP spid="49" grpId="0"/>
      <p:bldP spid="55" grpId="0"/>
      <p:bldP spid="56" grpId="0"/>
      <p:bldP spid="57" grpId="0"/>
      <p:bldP spid="58" grpId="0"/>
      <p:bldP spid="59" grpId="0"/>
      <p:bldP spid="60" grpId="0"/>
      <p:bldP spid="18" grpId="0"/>
      <p:bldP spid="19" grpId="0" animBg="1"/>
      <p:bldP spid="25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Přímá spojovací čára 29"/>
          <p:cNvCxnSpPr/>
          <p:nvPr/>
        </p:nvCxnSpPr>
        <p:spPr>
          <a:xfrm>
            <a:off x="3851920" y="1124744"/>
            <a:ext cx="0" cy="38164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/>
          <p:nvPr/>
        </p:nvCxnSpPr>
        <p:spPr>
          <a:xfrm rot="5400000">
            <a:off x="947281" y="1953121"/>
            <a:ext cx="2220278" cy="217164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755576" y="3645024"/>
            <a:ext cx="3337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A</a:t>
            </a:r>
          </a:p>
          <a:p>
            <a:r>
              <a:rPr lang="cs-CZ" sz="1600" dirty="0" smtClean="0"/>
              <a:t>x</a:t>
            </a:r>
            <a:endParaRPr lang="cs-CZ" sz="16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3000364" y="1428736"/>
            <a:ext cx="3241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B</a:t>
            </a:r>
          </a:p>
          <a:p>
            <a:r>
              <a:rPr lang="cs-CZ" sz="1600" dirty="0" smtClean="0"/>
              <a:t>x</a:t>
            </a:r>
            <a:endParaRPr lang="cs-CZ" sz="16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3851920" y="105273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latin typeface="Lucida Handwriting" pitchFamily="66" charset="0"/>
              </a:rPr>
              <a:t>o</a:t>
            </a:r>
            <a:endParaRPr lang="cs-CZ" sz="2000" dirty="0">
              <a:latin typeface="Lucida Handwriting" pitchFamily="66" charset="0"/>
            </a:endParaRPr>
          </a:p>
        </p:txBody>
      </p:sp>
      <p:cxnSp>
        <p:nvCxnSpPr>
          <p:cNvPr id="45" name="Přímá spojovací čára 44"/>
          <p:cNvCxnSpPr/>
          <p:nvPr/>
        </p:nvCxnSpPr>
        <p:spPr>
          <a:xfrm>
            <a:off x="3131840" y="1916832"/>
            <a:ext cx="136815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ovací čára 46"/>
          <p:cNvCxnSpPr/>
          <p:nvPr/>
        </p:nvCxnSpPr>
        <p:spPr>
          <a:xfrm>
            <a:off x="971600" y="4149080"/>
            <a:ext cx="576064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/>
          <p:cNvSpPr txBox="1"/>
          <p:nvPr/>
        </p:nvSpPr>
        <p:spPr>
          <a:xfrm>
            <a:off x="4429124" y="1428736"/>
            <a:ext cx="388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B</a:t>
            </a:r>
            <a:r>
              <a:rPr lang="el-GR" sz="2000" dirty="0" smtClean="0">
                <a:latin typeface="Calibri"/>
              </a:rPr>
              <a:t>ʹ</a:t>
            </a:r>
            <a:endParaRPr lang="cs-CZ" sz="2000" dirty="0" smtClean="0">
              <a:latin typeface="Calibri"/>
            </a:endParaRPr>
          </a:p>
          <a:p>
            <a:r>
              <a:rPr lang="cs-CZ" sz="1600" dirty="0" smtClean="0">
                <a:latin typeface="Calibri"/>
              </a:rPr>
              <a:t>x</a:t>
            </a:r>
            <a:endParaRPr lang="cs-CZ" sz="1600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6660232" y="3717032"/>
            <a:ext cx="397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A</a:t>
            </a:r>
            <a:r>
              <a:rPr lang="el-GR" sz="2000" dirty="0" smtClean="0">
                <a:latin typeface="Calibri"/>
              </a:rPr>
              <a:t>ʹ</a:t>
            </a:r>
            <a:endParaRPr lang="cs-CZ" sz="2000" dirty="0" smtClean="0">
              <a:latin typeface="Calibri"/>
            </a:endParaRPr>
          </a:p>
          <a:p>
            <a:r>
              <a:rPr lang="cs-CZ" sz="1600" dirty="0" smtClean="0">
                <a:latin typeface="Calibri"/>
              </a:rPr>
              <a:t>x</a:t>
            </a:r>
            <a:endParaRPr lang="cs-CZ" sz="1600" dirty="0"/>
          </a:p>
        </p:txBody>
      </p:sp>
      <p:cxnSp>
        <p:nvCxnSpPr>
          <p:cNvPr id="54" name="Přímá spojovací čára 53"/>
          <p:cNvCxnSpPr/>
          <p:nvPr/>
        </p:nvCxnSpPr>
        <p:spPr>
          <a:xfrm>
            <a:off x="4572000" y="1916832"/>
            <a:ext cx="2232248" cy="22322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ovéPole 54"/>
          <p:cNvSpPr txBox="1"/>
          <p:nvPr/>
        </p:nvSpPr>
        <p:spPr>
          <a:xfrm>
            <a:off x="3419872" y="1412776"/>
            <a:ext cx="4106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B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56" name="Obdélník 55"/>
          <p:cNvSpPr/>
          <p:nvPr/>
        </p:nvSpPr>
        <p:spPr>
          <a:xfrm>
            <a:off x="3500430" y="3714752"/>
            <a:ext cx="420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 smtClean="0"/>
              <a:t>A</a:t>
            </a:r>
            <a:r>
              <a:rPr lang="cs-CZ" sz="2000" baseline="-25000" dirty="0" smtClean="0"/>
              <a:t>1</a:t>
            </a:r>
            <a:endParaRPr lang="cs-CZ" sz="2000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7072330" y="4286256"/>
            <a:ext cx="1984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latin typeface="Lucida Handwriting" pitchFamily="66" charset="0"/>
              </a:rPr>
              <a:t>O</a:t>
            </a:r>
            <a:r>
              <a:rPr lang="cs-CZ" sz="2400" b="1" dirty="0" smtClean="0"/>
              <a:t> (</a:t>
            </a:r>
            <a:r>
              <a:rPr lang="cs-CZ" sz="2400" b="1" dirty="0" smtClean="0">
                <a:latin typeface="Lucida Handwriting" pitchFamily="66" charset="0"/>
              </a:rPr>
              <a:t>o</a:t>
            </a:r>
            <a:r>
              <a:rPr lang="cs-CZ" sz="2400" b="1" dirty="0" smtClean="0"/>
              <a:t>): A  </a:t>
            </a:r>
            <a:r>
              <a:rPr lang="cs-CZ" sz="2400" b="1" dirty="0" smtClean="0">
                <a:latin typeface="Calibri"/>
              </a:rPr>
              <a:t>→  A</a:t>
            </a:r>
            <a:r>
              <a:rPr lang="el-GR" sz="2400" b="1" dirty="0" smtClean="0">
                <a:latin typeface="Calibri"/>
              </a:rPr>
              <a:t>ʹ</a:t>
            </a:r>
            <a:endParaRPr lang="cs-CZ" sz="2400" b="1" dirty="0"/>
          </a:p>
        </p:txBody>
      </p:sp>
      <p:sp>
        <p:nvSpPr>
          <p:cNvPr id="58" name="TextovéPole 57"/>
          <p:cNvSpPr txBox="1"/>
          <p:nvPr/>
        </p:nvSpPr>
        <p:spPr>
          <a:xfrm>
            <a:off x="6858016" y="1714488"/>
            <a:ext cx="1980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</a:t>
            </a:r>
            <a:r>
              <a:rPr lang="cs-CZ" sz="2400" b="1" dirty="0" smtClean="0">
                <a:latin typeface="Lucida Handwriting" pitchFamily="66" charset="0"/>
              </a:rPr>
              <a:t> (o</a:t>
            </a:r>
            <a:r>
              <a:rPr lang="cs-CZ" sz="2400" b="1" dirty="0" smtClean="0"/>
              <a:t>): B  </a:t>
            </a:r>
            <a:r>
              <a:rPr lang="cs-CZ" sz="2400" b="1" dirty="0" smtClean="0">
                <a:latin typeface="Calibri"/>
              </a:rPr>
              <a:t>→  </a:t>
            </a:r>
            <a:r>
              <a:rPr lang="cs-CZ" sz="2400" b="1" dirty="0" err="1" smtClean="0">
                <a:latin typeface="Calibri"/>
              </a:rPr>
              <a:t>B</a:t>
            </a:r>
            <a:r>
              <a:rPr lang="cs-CZ" sz="2400" b="1" dirty="0" smtClean="0">
                <a:latin typeface="Calibri"/>
              </a:rPr>
              <a:t>´</a:t>
            </a:r>
            <a:endParaRPr lang="cs-CZ" sz="1600" b="1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857224" y="1714488"/>
            <a:ext cx="15199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IBB</a:t>
            </a:r>
            <a:r>
              <a:rPr lang="cs-CZ" sz="2000" b="1" baseline="-25000" dirty="0" smtClean="0"/>
              <a:t>1</a:t>
            </a:r>
            <a:r>
              <a:rPr lang="cs-CZ" sz="2000" b="1" dirty="0" smtClean="0"/>
              <a:t> I= IB</a:t>
            </a:r>
            <a:r>
              <a:rPr lang="el-GR" sz="2000" b="1" dirty="0" smtClean="0">
                <a:latin typeface="Calibri"/>
              </a:rPr>
              <a:t>ʹ</a:t>
            </a:r>
            <a:r>
              <a:rPr lang="cs-CZ" sz="2000" b="1" dirty="0" smtClean="0"/>
              <a:t>B</a:t>
            </a:r>
            <a:r>
              <a:rPr lang="cs-CZ" sz="2000" b="1" baseline="-25000" dirty="0" smtClean="0"/>
              <a:t>1</a:t>
            </a:r>
            <a:r>
              <a:rPr lang="cs-CZ" sz="2000" b="1" dirty="0" smtClean="0">
                <a:latin typeface="Calibri"/>
              </a:rPr>
              <a:t>I</a:t>
            </a:r>
            <a:endParaRPr lang="cs-CZ" sz="2000" b="1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785786" y="4357694"/>
            <a:ext cx="18441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IAA</a:t>
            </a:r>
            <a:r>
              <a:rPr lang="cs-CZ" sz="2000" b="1" baseline="-25000" dirty="0" smtClean="0"/>
              <a:t>1</a:t>
            </a:r>
            <a:r>
              <a:rPr lang="cs-CZ" sz="2000" b="1" dirty="0" smtClean="0"/>
              <a:t> I= IA´A</a:t>
            </a:r>
            <a:r>
              <a:rPr lang="cs-CZ" sz="2000" b="1" baseline="-25000" dirty="0" smtClean="0"/>
              <a:t>1</a:t>
            </a:r>
            <a:r>
              <a:rPr lang="cs-CZ" sz="2000" b="1" dirty="0" smtClean="0">
                <a:latin typeface="Calibri"/>
              </a:rPr>
              <a:t>I</a:t>
            </a:r>
            <a:endParaRPr lang="cs-CZ" sz="2000" b="1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2915816" y="5085184"/>
            <a:ext cx="2332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 O(</a:t>
            </a:r>
            <a:r>
              <a:rPr lang="cs-CZ" sz="2400" b="1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sz="2400" b="1" dirty="0" smtClean="0">
                <a:solidFill>
                  <a:srgbClr val="FF0000"/>
                </a:solidFill>
              </a:rPr>
              <a:t>): AB </a:t>
            </a:r>
            <a:r>
              <a:rPr lang="cs-CZ" sz="2400" b="1" dirty="0" smtClean="0">
                <a:solidFill>
                  <a:srgbClr val="FF0000"/>
                </a:solidFill>
                <a:latin typeface="Calibri"/>
              </a:rPr>
              <a:t>→ A</a:t>
            </a:r>
            <a:r>
              <a:rPr lang="el-GR" sz="2400" b="1" dirty="0" smtClean="0">
                <a:solidFill>
                  <a:srgbClr val="FF0000"/>
                </a:solidFill>
                <a:latin typeface="Calibri"/>
              </a:rPr>
              <a:t>ʹ</a:t>
            </a:r>
            <a:r>
              <a:rPr lang="cs-CZ" sz="2400" b="1" dirty="0" smtClean="0">
                <a:solidFill>
                  <a:srgbClr val="FF0000"/>
                </a:solidFill>
                <a:latin typeface="Calibri"/>
              </a:rPr>
              <a:t> B</a:t>
            </a:r>
            <a:r>
              <a:rPr lang="el-GR" sz="2400" b="1" dirty="0" smtClean="0">
                <a:solidFill>
                  <a:srgbClr val="FF0000"/>
                </a:solidFill>
                <a:latin typeface="Calibri"/>
              </a:rPr>
              <a:t>ʹ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857224" y="5643578"/>
            <a:ext cx="7292061" cy="70788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schemeClr val="tx2">
                <a:alpha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V osové souměrnosti s osou </a:t>
            </a:r>
            <a:r>
              <a:rPr lang="cs-CZ" sz="2000" b="1" i="1" dirty="0" smtClean="0"/>
              <a:t>o</a:t>
            </a:r>
            <a:r>
              <a:rPr lang="cs-CZ" sz="2000" b="1" dirty="0" smtClean="0"/>
              <a:t> je  obrazem  úsečky </a:t>
            </a:r>
            <a:r>
              <a:rPr lang="cs-CZ" sz="2000" b="1" i="1" dirty="0" smtClean="0"/>
              <a:t>AB</a:t>
            </a:r>
            <a:r>
              <a:rPr lang="cs-CZ" sz="2000" b="1" dirty="0" smtClean="0"/>
              <a:t> úsečka </a:t>
            </a:r>
            <a:r>
              <a:rPr lang="cs-CZ" sz="2000" b="1" i="1" dirty="0" smtClean="0"/>
              <a:t>A</a:t>
            </a:r>
            <a:r>
              <a:rPr lang="el-GR" sz="2000" b="1" i="1" dirty="0" smtClean="0">
                <a:latin typeface="Calibri"/>
              </a:rPr>
              <a:t>ʹ</a:t>
            </a:r>
            <a:r>
              <a:rPr lang="cs-CZ" sz="2000" b="1" i="1" dirty="0" smtClean="0">
                <a:latin typeface="Calibri"/>
              </a:rPr>
              <a:t> B´, </a:t>
            </a:r>
          </a:p>
          <a:p>
            <a:r>
              <a:rPr lang="cs-CZ" sz="2000" b="1" i="1" dirty="0" smtClean="0">
                <a:latin typeface="Calibri"/>
              </a:rPr>
              <a:t>která je s původní úsečkou stejně dlouhá. Platí: IABI = IA´B´I</a:t>
            </a:r>
            <a:endParaRPr lang="cs-CZ" sz="2000" b="1" dirty="0"/>
          </a:p>
        </p:txBody>
      </p:sp>
      <p:sp>
        <p:nvSpPr>
          <p:cNvPr id="20" name="Obdélník 19"/>
          <p:cNvSpPr/>
          <p:nvPr/>
        </p:nvSpPr>
        <p:spPr>
          <a:xfrm>
            <a:off x="500034" y="714356"/>
            <a:ext cx="1724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smtClean="0"/>
              <a:t>3. </a:t>
            </a:r>
            <a:r>
              <a:rPr lang="cs-CZ" sz="2800" b="1" dirty="0" smtClean="0"/>
              <a:t>ÚSEČKA</a:t>
            </a:r>
            <a:endParaRPr lang="cs-CZ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48" grpId="0"/>
      <p:bldP spid="49" grpId="0"/>
      <p:bldP spid="55" grpId="0"/>
      <p:bldP spid="56" grpId="0"/>
      <p:bldP spid="57" grpId="0"/>
      <p:bldP spid="58" grpId="0"/>
      <p:bldP spid="59" grpId="0"/>
      <p:bldP spid="60" grpId="0"/>
      <p:bldP spid="18" grpId="0"/>
      <p:bldP spid="19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384</Words>
  <Application>Microsoft Office PowerPoint</Application>
  <PresentationFormat>Předvádění na obrazovce (4:3)</PresentationFormat>
  <Paragraphs>101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Snímek 1</vt:lpstr>
      <vt:lpstr>Snímek 2</vt:lpstr>
      <vt:lpstr>Snímek 3</vt:lpstr>
      <vt:lpstr>Snímek 4</vt:lpstr>
      <vt:lpstr>Snímek 5</vt:lpstr>
    </vt:vector>
  </TitlesOfParts>
  <Company>ZŠ Dr. Joklíka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Habáňová</dc:creator>
  <cp:lastModifiedBy>Uzivatel</cp:lastModifiedBy>
  <cp:revision>250</cp:revision>
  <dcterms:created xsi:type="dcterms:W3CDTF">2011-10-25T06:56:40Z</dcterms:created>
  <dcterms:modified xsi:type="dcterms:W3CDTF">2020-03-11T19:56:17Z</dcterms:modified>
</cp:coreProperties>
</file>