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72" r:id="rId3"/>
    <p:sldId id="274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EADA"/>
    <a:srgbClr val="80008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87FD7-1F3E-4D3B-A497-36D87DD5FED3}" type="datetimeFigureOut">
              <a:rPr lang="cs-CZ" smtClean="0"/>
              <a:pPr/>
              <a:t>12.3.2020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0611C-0DFC-4645-A1D9-CB8A8314895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667501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12.3.2020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12.3.2020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12.3.2020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12.3.2020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12.3.2020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12.3.2020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12.3.2020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12.3.2020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12.3.2020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12.3.2020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12.3.2020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ABF6E-4B94-4E6E-A46A-183255E909B5}" type="datetimeFigureOut">
              <a:rPr lang="cs-CZ" smtClean="0"/>
              <a:pPr/>
              <a:t>12.3.2020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vnoramenný trojúhelník 27"/>
          <p:cNvSpPr/>
          <p:nvPr/>
        </p:nvSpPr>
        <p:spPr>
          <a:xfrm rot="1553046">
            <a:off x="720907" y="1783521"/>
            <a:ext cx="1431604" cy="2005073"/>
          </a:xfrm>
          <a:prstGeom prst="triangl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" name="Přímá spojovací čára 3"/>
          <p:cNvCxnSpPr/>
          <p:nvPr/>
        </p:nvCxnSpPr>
        <p:spPr>
          <a:xfrm>
            <a:off x="3851920" y="1268760"/>
            <a:ext cx="0" cy="280831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čára 6"/>
          <p:cNvCxnSpPr>
            <a:stCxn id="28" idx="0"/>
          </p:cNvCxnSpPr>
          <p:nvPr/>
        </p:nvCxnSpPr>
        <p:spPr>
          <a:xfrm rot="5400000" flipH="1" flipV="1">
            <a:off x="3781323" y="-49590"/>
            <a:ext cx="26733" cy="384064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>
            <a:off x="1500166" y="4000504"/>
            <a:ext cx="4357718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>
            <a:stCxn id="28" idx="2"/>
          </p:cNvCxnSpPr>
          <p:nvPr/>
        </p:nvCxnSpPr>
        <p:spPr>
          <a:xfrm rot="16200000" flipH="1">
            <a:off x="3579804" y="150788"/>
            <a:ext cx="53466" cy="650295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ovací čára 20"/>
          <p:cNvCxnSpPr/>
          <p:nvPr/>
        </p:nvCxnSpPr>
        <p:spPr>
          <a:xfrm>
            <a:off x="1691680" y="26369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/>
          <p:cNvSpPr txBox="1"/>
          <p:nvPr/>
        </p:nvSpPr>
        <p:spPr>
          <a:xfrm>
            <a:off x="214282" y="2857496"/>
            <a:ext cx="333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A</a:t>
            </a:r>
          </a:p>
          <a:p>
            <a:r>
              <a:rPr lang="cs-CZ" sz="2000" dirty="0" smtClean="0"/>
              <a:t>x</a:t>
            </a:r>
            <a:endParaRPr lang="cs-CZ" sz="2000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1500166" y="3500438"/>
            <a:ext cx="4972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   B</a:t>
            </a:r>
          </a:p>
          <a:p>
            <a:r>
              <a:rPr lang="cs-CZ" sz="2000" dirty="0" smtClean="0"/>
              <a:t>x</a:t>
            </a:r>
            <a:endParaRPr lang="cs-CZ" sz="2000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1714480" y="1357298"/>
            <a:ext cx="3209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C</a:t>
            </a:r>
          </a:p>
          <a:p>
            <a:r>
              <a:rPr lang="cs-CZ" sz="2000" dirty="0" smtClean="0"/>
              <a:t>x</a:t>
            </a:r>
            <a:endParaRPr lang="cs-CZ" sz="2000" dirty="0"/>
          </a:p>
        </p:txBody>
      </p:sp>
      <p:sp>
        <p:nvSpPr>
          <p:cNvPr id="39" name="TextovéPole 38"/>
          <p:cNvSpPr txBox="1"/>
          <p:nvPr/>
        </p:nvSpPr>
        <p:spPr>
          <a:xfrm>
            <a:off x="6858016" y="2928934"/>
            <a:ext cx="3978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A</a:t>
            </a:r>
            <a:r>
              <a:rPr lang="el-GR" sz="2000" dirty="0" smtClean="0">
                <a:latin typeface="Calibri"/>
              </a:rPr>
              <a:t>ʹ</a:t>
            </a:r>
            <a:endParaRPr lang="cs-CZ" sz="2000" dirty="0" smtClean="0">
              <a:latin typeface="Calibri"/>
            </a:endParaRPr>
          </a:p>
          <a:p>
            <a:r>
              <a:rPr lang="cs-CZ" sz="2000" dirty="0" smtClean="0">
                <a:latin typeface="Calibri"/>
              </a:rPr>
              <a:t>x</a:t>
            </a:r>
            <a:endParaRPr lang="cs-CZ" sz="2000" dirty="0"/>
          </a:p>
        </p:txBody>
      </p:sp>
      <p:sp>
        <p:nvSpPr>
          <p:cNvPr id="40" name="TextovéPole 39"/>
          <p:cNvSpPr txBox="1"/>
          <p:nvPr/>
        </p:nvSpPr>
        <p:spPr>
          <a:xfrm>
            <a:off x="5643570" y="3714752"/>
            <a:ext cx="3882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x</a:t>
            </a:r>
          </a:p>
          <a:p>
            <a:r>
              <a:rPr lang="cs-CZ" sz="2000" dirty="0" smtClean="0"/>
              <a:t>B</a:t>
            </a:r>
            <a:r>
              <a:rPr lang="el-GR" sz="2000" dirty="0" smtClean="0">
                <a:latin typeface="Calibri"/>
              </a:rPr>
              <a:t>ʹ</a:t>
            </a:r>
            <a:endParaRPr lang="cs-CZ" sz="20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5500694" y="1357298"/>
            <a:ext cx="365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</a:t>
            </a:r>
            <a:r>
              <a:rPr lang="el-GR" dirty="0" smtClean="0">
                <a:latin typeface="Calibri"/>
              </a:rPr>
              <a:t>ʹ</a:t>
            </a:r>
            <a:endParaRPr lang="cs-CZ" dirty="0" smtClean="0">
              <a:latin typeface="Calibri"/>
            </a:endParaRPr>
          </a:p>
          <a:p>
            <a:r>
              <a:rPr lang="cs-CZ" dirty="0" smtClean="0">
                <a:latin typeface="Calibri"/>
              </a:rPr>
              <a:t>x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3923928" y="1124744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>
                <a:solidFill>
                  <a:srgbClr val="FF0000"/>
                </a:solidFill>
                <a:latin typeface="Lucida Handwriting" pitchFamily="66" charset="0"/>
              </a:rPr>
              <a:t>o</a:t>
            </a:r>
            <a:endParaRPr lang="cs-CZ" sz="1400" dirty="0">
              <a:solidFill>
                <a:srgbClr val="FF0000"/>
              </a:solidFill>
              <a:latin typeface="Lucida Handwriting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3635896" y="1916832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</a:t>
            </a:r>
            <a:r>
              <a:rPr lang="cs-CZ" baseline="-25000" dirty="0" smtClean="0"/>
              <a:t>1</a:t>
            </a:r>
            <a:endParaRPr lang="cs-CZ" dirty="0"/>
          </a:p>
        </p:txBody>
      </p:sp>
      <p:sp>
        <p:nvSpPr>
          <p:cNvPr id="22" name="Obdélník 21"/>
          <p:cNvSpPr/>
          <p:nvPr/>
        </p:nvSpPr>
        <p:spPr>
          <a:xfrm>
            <a:off x="3635896" y="3356992"/>
            <a:ext cx="4203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/>
              <a:t>A</a:t>
            </a:r>
            <a:r>
              <a:rPr lang="cs-CZ" sz="2000" baseline="-25000" dirty="0" smtClean="0"/>
              <a:t>1</a:t>
            </a:r>
            <a:endParaRPr lang="cs-CZ" sz="2000" dirty="0"/>
          </a:p>
        </p:txBody>
      </p:sp>
      <p:sp>
        <p:nvSpPr>
          <p:cNvPr id="23" name="Obdélník 22"/>
          <p:cNvSpPr/>
          <p:nvPr/>
        </p:nvSpPr>
        <p:spPr>
          <a:xfrm>
            <a:off x="3857620" y="4071942"/>
            <a:ext cx="4106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/>
              <a:t>B</a:t>
            </a:r>
            <a:r>
              <a:rPr lang="cs-CZ" sz="2000" baseline="-25000" dirty="0" smtClean="0"/>
              <a:t>1</a:t>
            </a:r>
            <a:endParaRPr lang="cs-CZ" sz="2000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857224" y="4572008"/>
            <a:ext cx="2821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  <a:latin typeface="Lucida Handwriting" pitchFamily="66" charset="0"/>
              </a:rPr>
              <a:t>O</a:t>
            </a:r>
            <a:r>
              <a:rPr lang="cs-CZ" dirty="0" smtClean="0">
                <a:solidFill>
                  <a:srgbClr val="FF0000"/>
                </a:solidFill>
              </a:rPr>
              <a:t> (</a:t>
            </a:r>
            <a:r>
              <a:rPr lang="cs-CZ" dirty="0" smtClean="0">
                <a:solidFill>
                  <a:srgbClr val="FF0000"/>
                </a:solidFill>
                <a:latin typeface="Lucida Handwriting" pitchFamily="66" charset="0"/>
              </a:rPr>
              <a:t>o</a:t>
            </a:r>
            <a:r>
              <a:rPr lang="cs-CZ" dirty="0" smtClean="0">
                <a:solidFill>
                  <a:srgbClr val="FF0000"/>
                </a:solidFill>
              </a:rPr>
              <a:t>):         ABC  </a:t>
            </a:r>
            <a:r>
              <a:rPr lang="cs-CZ" dirty="0" smtClean="0">
                <a:solidFill>
                  <a:srgbClr val="FF0000"/>
                </a:solidFill>
                <a:latin typeface="Calibri"/>
              </a:rPr>
              <a:t>→       A</a:t>
            </a:r>
            <a:r>
              <a:rPr lang="el-GR" dirty="0" smtClean="0">
                <a:solidFill>
                  <a:srgbClr val="FF0000"/>
                </a:solidFill>
                <a:latin typeface="Calibri"/>
              </a:rPr>
              <a:t>ʹ</a:t>
            </a:r>
            <a:r>
              <a:rPr lang="cs-CZ" dirty="0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l-GR" dirty="0" smtClean="0">
                <a:solidFill>
                  <a:srgbClr val="FF0000"/>
                </a:solidFill>
                <a:latin typeface="Calibri"/>
              </a:rPr>
              <a:t>ʹ</a:t>
            </a:r>
            <a:r>
              <a:rPr lang="cs-CZ" dirty="0" smtClean="0">
                <a:solidFill>
                  <a:srgbClr val="FF0000"/>
                </a:solidFill>
                <a:latin typeface="Calibri"/>
              </a:rPr>
              <a:t>C</a:t>
            </a:r>
            <a:r>
              <a:rPr lang="el-GR" dirty="0" smtClean="0">
                <a:solidFill>
                  <a:srgbClr val="FF0000"/>
                </a:solidFill>
                <a:latin typeface="Calibri"/>
              </a:rPr>
              <a:t>ʹ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27" name="Obdélník 26"/>
          <p:cNvSpPr/>
          <p:nvPr/>
        </p:nvSpPr>
        <p:spPr>
          <a:xfrm>
            <a:off x="428596" y="214290"/>
            <a:ext cx="25965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b="1" dirty="0" smtClean="0"/>
              <a:t>4. TROJÚHELNÍK</a:t>
            </a:r>
            <a:endParaRPr lang="cs-CZ" sz="2800" b="1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285720" y="4929198"/>
            <a:ext cx="8715436" cy="16004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V osové souměrnosti s osou </a:t>
            </a:r>
            <a:r>
              <a:rPr lang="cs-CZ" sz="2000" b="1" i="1" dirty="0" smtClean="0">
                <a:latin typeface="Lucida Handwriting" pitchFamily="66" charset="0"/>
              </a:rPr>
              <a:t>o</a:t>
            </a:r>
            <a:r>
              <a:rPr lang="cs-CZ" sz="2000" b="1" dirty="0" smtClean="0"/>
              <a:t>  je  obrazem  trojúhelníku </a:t>
            </a:r>
            <a:r>
              <a:rPr lang="cs-CZ" sz="2000" b="1" i="1" dirty="0" smtClean="0"/>
              <a:t>ABC</a:t>
            </a:r>
            <a:r>
              <a:rPr lang="cs-CZ" sz="2000" b="1" dirty="0" smtClean="0"/>
              <a:t>  trojúhelník </a:t>
            </a:r>
            <a:r>
              <a:rPr lang="cs-CZ" sz="2000" b="1" i="1" dirty="0" smtClean="0"/>
              <a:t>A´B´C´, </a:t>
            </a:r>
            <a:r>
              <a:rPr lang="cs-CZ" sz="2000" b="1" u="sng" dirty="0" smtClean="0"/>
              <a:t>nepřímo shodný s původním trojúhelníkem ABC</a:t>
            </a:r>
            <a:r>
              <a:rPr lang="cs-CZ" sz="2000" b="1" dirty="0" smtClean="0"/>
              <a:t>. </a:t>
            </a:r>
          </a:p>
          <a:p>
            <a:r>
              <a:rPr lang="cs-CZ" sz="2000" b="1" dirty="0" smtClean="0"/>
              <a:t>Jsou zachovány délky stran trojúhelníků. </a:t>
            </a:r>
          </a:p>
          <a:p>
            <a:r>
              <a:rPr lang="cs-CZ" sz="2000" dirty="0" smtClean="0">
                <a:solidFill>
                  <a:srgbClr val="0070C0"/>
                </a:solidFill>
              </a:rPr>
              <a:t>Tzn. IABI = IA´B´I , IBCI = IB´C´I , IACI = IA´ C´I .</a:t>
            </a:r>
          </a:p>
          <a:p>
            <a:endParaRPr lang="cs-CZ" dirty="0"/>
          </a:p>
        </p:txBody>
      </p:sp>
      <p:sp>
        <p:nvSpPr>
          <p:cNvPr id="47" name="Rovnoramenný trojúhelník 46"/>
          <p:cNvSpPr/>
          <p:nvPr/>
        </p:nvSpPr>
        <p:spPr>
          <a:xfrm rot="20326057" flipH="1">
            <a:off x="5392373" y="1803142"/>
            <a:ext cx="1259943" cy="2005073"/>
          </a:xfrm>
          <a:prstGeom prst="triangle">
            <a:avLst/>
          </a:prstGeom>
          <a:solidFill>
            <a:srgbClr val="FDEADA">
              <a:alpha val="27843"/>
            </a:srgb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Rovnoramenný trojúhelník 48"/>
          <p:cNvSpPr/>
          <p:nvPr/>
        </p:nvSpPr>
        <p:spPr>
          <a:xfrm>
            <a:off x="1714480" y="4643446"/>
            <a:ext cx="142876" cy="142876"/>
          </a:xfrm>
          <a:prstGeom prst="triangl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ovnoramenný trojúhelník 49"/>
          <p:cNvSpPr/>
          <p:nvPr/>
        </p:nvSpPr>
        <p:spPr>
          <a:xfrm>
            <a:off x="2714612" y="4643446"/>
            <a:ext cx="142876" cy="142876"/>
          </a:xfrm>
          <a:prstGeom prst="triangl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TextovéPole 50"/>
          <p:cNvSpPr txBox="1"/>
          <p:nvPr/>
        </p:nvSpPr>
        <p:spPr>
          <a:xfrm>
            <a:off x="428596" y="785794"/>
            <a:ext cx="61436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00B050"/>
                </a:solidFill>
              </a:rPr>
              <a:t>a) Osa souměrnosti trojúhelník neprotíná </a:t>
            </a:r>
            <a:endParaRPr lang="cs-CZ" sz="2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3" grpId="0"/>
      <p:bldP spid="34" grpId="0"/>
      <p:bldP spid="35" grpId="0"/>
      <p:bldP spid="39" grpId="0"/>
      <p:bldP spid="17" grpId="0"/>
      <p:bldP spid="19" grpId="0"/>
      <p:bldP spid="20" grpId="0"/>
      <p:bldP spid="22" grpId="0"/>
      <p:bldP spid="23" grpId="0"/>
      <p:bldP spid="27" grpId="0"/>
      <p:bldP spid="30" grpId="0" animBg="1"/>
      <p:bldP spid="47" grpId="0" animBg="1"/>
      <p:bldP spid="49" grpId="0" animBg="1"/>
      <p:bldP spid="50" grpId="0" animBg="1"/>
      <p:bldP spid="5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vnoramenný trojúhelník 27"/>
          <p:cNvSpPr/>
          <p:nvPr/>
        </p:nvSpPr>
        <p:spPr>
          <a:xfrm rot="3147004">
            <a:off x="1458853" y="770334"/>
            <a:ext cx="1497228" cy="2976077"/>
          </a:xfrm>
          <a:prstGeom prst="triangle">
            <a:avLst>
              <a:gd name="adj" fmla="val 100000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" name="Přímá spojovací čára 3"/>
          <p:cNvCxnSpPr/>
          <p:nvPr/>
        </p:nvCxnSpPr>
        <p:spPr>
          <a:xfrm rot="5400000">
            <a:off x="1928794" y="2786058"/>
            <a:ext cx="3857652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>
            <a:off x="1571604" y="3714752"/>
            <a:ext cx="4500594" cy="7143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>
            <a:stCxn id="28" idx="2"/>
          </p:cNvCxnSpPr>
          <p:nvPr/>
        </p:nvCxnSpPr>
        <p:spPr>
          <a:xfrm rot="10800000" flipH="1" flipV="1">
            <a:off x="571472" y="2571743"/>
            <a:ext cx="6715172" cy="7143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ovací čára 20"/>
          <p:cNvCxnSpPr/>
          <p:nvPr/>
        </p:nvCxnSpPr>
        <p:spPr>
          <a:xfrm>
            <a:off x="1691680" y="26369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/>
          <p:cNvSpPr txBox="1"/>
          <p:nvPr/>
        </p:nvSpPr>
        <p:spPr>
          <a:xfrm>
            <a:off x="428596" y="2071678"/>
            <a:ext cx="333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A</a:t>
            </a:r>
          </a:p>
          <a:p>
            <a:r>
              <a:rPr lang="cs-CZ" sz="2000" dirty="0" smtClean="0"/>
              <a:t>x</a:t>
            </a:r>
            <a:endParaRPr lang="cs-CZ" sz="2000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1142976" y="3500438"/>
            <a:ext cx="4683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   x</a:t>
            </a:r>
          </a:p>
          <a:p>
            <a:r>
              <a:rPr lang="cs-CZ" sz="2000" dirty="0" smtClean="0"/>
              <a:t>B</a:t>
            </a:r>
            <a:endParaRPr lang="cs-CZ" sz="2000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3714744" y="1428736"/>
            <a:ext cx="3209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C</a:t>
            </a:r>
          </a:p>
          <a:p>
            <a:r>
              <a:rPr lang="cs-CZ" sz="2000" dirty="0" smtClean="0"/>
              <a:t>x</a:t>
            </a:r>
            <a:endParaRPr lang="cs-CZ" sz="2000" dirty="0"/>
          </a:p>
        </p:txBody>
      </p:sp>
      <p:sp>
        <p:nvSpPr>
          <p:cNvPr id="39" name="TextovéPole 38"/>
          <p:cNvSpPr txBox="1"/>
          <p:nvPr/>
        </p:nvSpPr>
        <p:spPr>
          <a:xfrm>
            <a:off x="7072330" y="2071678"/>
            <a:ext cx="3978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A</a:t>
            </a:r>
            <a:r>
              <a:rPr lang="el-GR" sz="2000" dirty="0" smtClean="0">
                <a:latin typeface="Calibri"/>
              </a:rPr>
              <a:t>ʹ</a:t>
            </a:r>
            <a:endParaRPr lang="cs-CZ" sz="2000" dirty="0" smtClean="0">
              <a:latin typeface="Calibri"/>
            </a:endParaRPr>
          </a:p>
          <a:p>
            <a:r>
              <a:rPr lang="cs-CZ" sz="2000" dirty="0" smtClean="0">
                <a:latin typeface="Calibri"/>
              </a:rPr>
              <a:t>x</a:t>
            </a:r>
            <a:endParaRPr lang="cs-CZ" sz="2000" dirty="0"/>
          </a:p>
        </p:txBody>
      </p:sp>
      <p:sp>
        <p:nvSpPr>
          <p:cNvPr id="40" name="TextovéPole 39"/>
          <p:cNvSpPr txBox="1"/>
          <p:nvPr/>
        </p:nvSpPr>
        <p:spPr>
          <a:xfrm>
            <a:off x="5929322" y="3643314"/>
            <a:ext cx="3882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x</a:t>
            </a:r>
          </a:p>
          <a:p>
            <a:r>
              <a:rPr lang="cs-CZ" sz="2000" dirty="0" smtClean="0"/>
              <a:t>B</a:t>
            </a:r>
            <a:r>
              <a:rPr lang="el-GR" sz="2000" dirty="0" smtClean="0">
                <a:latin typeface="Calibri"/>
              </a:rPr>
              <a:t>ʹ</a:t>
            </a:r>
            <a:endParaRPr lang="cs-CZ" sz="20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4572000" y="1428736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=C</a:t>
            </a:r>
            <a:r>
              <a:rPr lang="el-GR" dirty="0" smtClean="0">
                <a:latin typeface="Calibri"/>
              </a:rPr>
              <a:t>ʹ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3929058" y="714356"/>
            <a:ext cx="322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>
                <a:solidFill>
                  <a:srgbClr val="FF0000"/>
                </a:solidFill>
                <a:latin typeface="Lucida Handwriting" pitchFamily="66" charset="0"/>
              </a:rPr>
              <a:t>o</a:t>
            </a:r>
            <a:endParaRPr lang="cs-CZ" sz="1600" dirty="0">
              <a:solidFill>
                <a:srgbClr val="FF0000"/>
              </a:solidFill>
              <a:latin typeface="Lucida Handwriting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4071934" y="1428736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=C</a:t>
            </a:r>
            <a:r>
              <a:rPr lang="cs-CZ" baseline="-25000" dirty="0" smtClean="0"/>
              <a:t>1</a:t>
            </a:r>
            <a:endParaRPr lang="cs-CZ" dirty="0"/>
          </a:p>
        </p:txBody>
      </p:sp>
      <p:sp>
        <p:nvSpPr>
          <p:cNvPr id="22" name="Obdélník 21"/>
          <p:cNvSpPr/>
          <p:nvPr/>
        </p:nvSpPr>
        <p:spPr>
          <a:xfrm>
            <a:off x="3857620" y="2571744"/>
            <a:ext cx="4203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/>
              <a:t>A</a:t>
            </a:r>
            <a:r>
              <a:rPr lang="cs-CZ" sz="2000" baseline="-25000" dirty="0" smtClean="0"/>
              <a:t>1</a:t>
            </a:r>
            <a:endParaRPr lang="cs-CZ" sz="2000" dirty="0"/>
          </a:p>
        </p:txBody>
      </p:sp>
      <p:sp>
        <p:nvSpPr>
          <p:cNvPr id="23" name="Obdélník 22"/>
          <p:cNvSpPr/>
          <p:nvPr/>
        </p:nvSpPr>
        <p:spPr>
          <a:xfrm>
            <a:off x="3929058" y="3714752"/>
            <a:ext cx="4106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/>
              <a:t>B</a:t>
            </a:r>
            <a:r>
              <a:rPr lang="cs-CZ" sz="2000" baseline="-25000" dirty="0" smtClean="0"/>
              <a:t>1</a:t>
            </a:r>
            <a:endParaRPr lang="cs-CZ" sz="2000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899592" y="5085184"/>
            <a:ext cx="27158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  <a:latin typeface="Lucida Handwriting" pitchFamily="66" charset="0"/>
              </a:rPr>
              <a:t>O</a:t>
            </a:r>
            <a:r>
              <a:rPr lang="cs-CZ" dirty="0" smtClean="0">
                <a:solidFill>
                  <a:srgbClr val="FF0000"/>
                </a:solidFill>
              </a:rPr>
              <a:t> (</a:t>
            </a:r>
            <a:r>
              <a:rPr lang="cs-CZ" dirty="0" smtClean="0">
                <a:solidFill>
                  <a:srgbClr val="FF0000"/>
                </a:solidFill>
                <a:latin typeface="Lucida Handwriting" pitchFamily="66" charset="0"/>
              </a:rPr>
              <a:t>o</a:t>
            </a:r>
            <a:r>
              <a:rPr lang="cs-CZ" dirty="0" smtClean="0">
                <a:solidFill>
                  <a:srgbClr val="FF0000"/>
                </a:solidFill>
              </a:rPr>
              <a:t>):         ABC  </a:t>
            </a:r>
            <a:r>
              <a:rPr lang="cs-CZ" dirty="0" smtClean="0">
                <a:solidFill>
                  <a:srgbClr val="FF0000"/>
                </a:solidFill>
                <a:latin typeface="Calibri"/>
              </a:rPr>
              <a:t>→     A</a:t>
            </a:r>
            <a:r>
              <a:rPr lang="el-GR" dirty="0" smtClean="0">
                <a:solidFill>
                  <a:srgbClr val="FF0000"/>
                </a:solidFill>
                <a:latin typeface="Calibri"/>
              </a:rPr>
              <a:t>ʹ</a:t>
            </a:r>
            <a:r>
              <a:rPr lang="cs-CZ" dirty="0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l-GR" dirty="0" smtClean="0">
                <a:solidFill>
                  <a:srgbClr val="FF0000"/>
                </a:solidFill>
                <a:latin typeface="Calibri"/>
              </a:rPr>
              <a:t>ʹ</a:t>
            </a:r>
            <a:r>
              <a:rPr lang="cs-CZ" dirty="0" smtClean="0">
                <a:solidFill>
                  <a:srgbClr val="FF0000"/>
                </a:solidFill>
                <a:latin typeface="Calibri"/>
              </a:rPr>
              <a:t>C</a:t>
            </a:r>
            <a:r>
              <a:rPr lang="el-GR" dirty="0" smtClean="0">
                <a:solidFill>
                  <a:srgbClr val="FF0000"/>
                </a:solidFill>
                <a:latin typeface="Calibri"/>
              </a:rPr>
              <a:t>ʹ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9" name="Rovnoramenný trojúhelník 48"/>
          <p:cNvSpPr/>
          <p:nvPr/>
        </p:nvSpPr>
        <p:spPr>
          <a:xfrm>
            <a:off x="1785918" y="5214950"/>
            <a:ext cx="142876" cy="142876"/>
          </a:xfrm>
          <a:prstGeom prst="triangl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ovnoramenný trojúhelník 49"/>
          <p:cNvSpPr/>
          <p:nvPr/>
        </p:nvSpPr>
        <p:spPr>
          <a:xfrm>
            <a:off x="2714612" y="5214950"/>
            <a:ext cx="142876" cy="142876"/>
          </a:xfrm>
          <a:prstGeom prst="triangl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TextovéPole 50"/>
          <p:cNvSpPr txBox="1"/>
          <p:nvPr/>
        </p:nvSpPr>
        <p:spPr>
          <a:xfrm>
            <a:off x="357158" y="285728"/>
            <a:ext cx="73581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00B050"/>
                </a:solidFill>
              </a:rPr>
              <a:t>b) Osa souměrnosti prochází jedním vrcholem trojúhelníku</a:t>
            </a:r>
            <a:endParaRPr lang="cs-CZ" sz="2000" b="1" dirty="0">
              <a:solidFill>
                <a:srgbClr val="00B050"/>
              </a:solidFill>
            </a:endParaRPr>
          </a:p>
        </p:txBody>
      </p:sp>
      <p:cxnSp>
        <p:nvCxnSpPr>
          <p:cNvPr id="72" name="Přímá spojovací čára 71"/>
          <p:cNvCxnSpPr/>
          <p:nvPr/>
        </p:nvCxnSpPr>
        <p:spPr>
          <a:xfrm rot="5400000">
            <a:off x="6036479" y="2678901"/>
            <a:ext cx="1214446" cy="114300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Přímá spojovací čára 73"/>
          <p:cNvCxnSpPr/>
          <p:nvPr/>
        </p:nvCxnSpPr>
        <p:spPr>
          <a:xfrm>
            <a:off x="3857620" y="1928802"/>
            <a:ext cx="3357586" cy="7143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Přímá spojovací čára 75"/>
          <p:cNvCxnSpPr/>
          <p:nvPr/>
        </p:nvCxnSpPr>
        <p:spPr>
          <a:xfrm>
            <a:off x="3857620" y="1928802"/>
            <a:ext cx="2214578" cy="192882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3" grpId="0"/>
      <p:bldP spid="34" grpId="0"/>
      <p:bldP spid="35" grpId="0"/>
      <p:bldP spid="39" grpId="0"/>
      <p:bldP spid="17" grpId="0"/>
      <p:bldP spid="19" grpId="0"/>
      <p:bldP spid="20" grpId="0"/>
      <p:bldP spid="22" grpId="0"/>
      <p:bldP spid="23" grpId="0"/>
      <p:bldP spid="49" grpId="0" animBg="1"/>
      <p:bldP spid="50" grpId="0" animBg="1"/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vnoramenný trojúhelník 27"/>
          <p:cNvSpPr/>
          <p:nvPr/>
        </p:nvSpPr>
        <p:spPr>
          <a:xfrm rot="3147004">
            <a:off x="1458853" y="770334"/>
            <a:ext cx="1497228" cy="2976077"/>
          </a:xfrm>
          <a:prstGeom prst="triangle">
            <a:avLst>
              <a:gd name="adj" fmla="val 100000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" name="Přímá spojovací čára 3"/>
          <p:cNvCxnSpPr/>
          <p:nvPr/>
        </p:nvCxnSpPr>
        <p:spPr>
          <a:xfrm rot="5400000">
            <a:off x="715142" y="2785264"/>
            <a:ext cx="3857652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>
            <a:off x="1500166" y="3714752"/>
            <a:ext cx="2286016" cy="7143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>
            <a:stCxn id="28" idx="2"/>
          </p:cNvCxnSpPr>
          <p:nvPr/>
        </p:nvCxnSpPr>
        <p:spPr>
          <a:xfrm rot="10800000" flipH="1" flipV="1">
            <a:off x="571472" y="2571742"/>
            <a:ext cx="4214842" cy="7143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ovací čára 20"/>
          <p:cNvCxnSpPr/>
          <p:nvPr/>
        </p:nvCxnSpPr>
        <p:spPr>
          <a:xfrm>
            <a:off x="1691680" y="26369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/>
          <p:cNvSpPr txBox="1"/>
          <p:nvPr/>
        </p:nvSpPr>
        <p:spPr>
          <a:xfrm>
            <a:off x="428596" y="2071678"/>
            <a:ext cx="333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A</a:t>
            </a:r>
          </a:p>
          <a:p>
            <a:r>
              <a:rPr lang="cs-CZ" sz="2000" dirty="0" smtClean="0"/>
              <a:t>x</a:t>
            </a:r>
            <a:endParaRPr lang="cs-CZ" sz="2000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1142976" y="3500438"/>
            <a:ext cx="4683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   x</a:t>
            </a:r>
          </a:p>
          <a:p>
            <a:r>
              <a:rPr lang="cs-CZ" sz="2000" dirty="0" smtClean="0"/>
              <a:t>B</a:t>
            </a:r>
            <a:endParaRPr lang="cs-CZ" sz="2000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3714744" y="1428736"/>
            <a:ext cx="3209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C</a:t>
            </a:r>
          </a:p>
          <a:p>
            <a:r>
              <a:rPr lang="cs-CZ" sz="2000" dirty="0" smtClean="0"/>
              <a:t>x</a:t>
            </a:r>
            <a:endParaRPr lang="cs-CZ" sz="2000" dirty="0"/>
          </a:p>
        </p:txBody>
      </p:sp>
      <p:sp>
        <p:nvSpPr>
          <p:cNvPr id="39" name="TextovéPole 38"/>
          <p:cNvSpPr txBox="1"/>
          <p:nvPr/>
        </p:nvSpPr>
        <p:spPr>
          <a:xfrm>
            <a:off x="4572000" y="2143116"/>
            <a:ext cx="3978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A</a:t>
            </a:r>
            <a:r>
              <a:rPr lang="el-GR" sz="2000" dirty="0" smtClean="0">
                <a:latin typeface="Calibri"/>
              </a:rPr>
              <a:t>ʹ</a:t>
            </a:r>
            <a:endParaRPr lang="cs-CZ" sz="2000" dirty="0" smtClean="0">
              <a:latin typeface="Calibri"/>
            </a:endParaRPr>
          </a:p>
          <a:p>
            <a:r>
              <a:rPr lang="cs-CZ" sz="2000" dirty="0" smtClean="0">
                <a:latin typeface="Calibri"/>
              </a:rPr>
              <a:t>x</a:t>
            </a:r>
            <a:endParaRPr lang="cs-CZ" sz="2000" dirty="0"/>
          </a:p>
        </p:txBody>
      </p:sp>
      <p:sp>
        <p:nvSpPr>
          <p:cNvPr id="40" name="TextovéPole 39"/>
          <p:cNvSpPr txBox="1"/>
          <p:nvPr/>
        </p:nvSpPr>
        <p:spPr>
          <a:xfrm>
            <a:off x="3714744" y="3571876"/>
            <a:ext cx="3882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x</a:t>
            </a:r>
          </a:p>
          <a:p>
            <a:r>
              <a:rPr lang="cs-CZ" sz="2000" dirty="0" smtClean="0"/>
              <a:t>B</a:t>
            </a:r>
            <a:r>
              <a:rPr lang="el-GR" sz="2000" dirty="0" smtClean="0">
                <a:latin typeface="Calibri"/>
              </a:rPr>
              <a:t>ʹ</a:t>
            </a:r>
            <a:endParaRPr lang="cs-CZ" sz="20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1428728" y="1428736"/>
            <a:ext cx="365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</a:t>
            </a:r>
            <a:r>
              <a:rPr lang="el-GR" dirty="0" smtClean="0">
                <a:latin typeface="Calibri"/>
              </a:rPr>
              <a:t>ʹ</a:t>
            </a:r>
            <a:endParaRPr lang="cs-CZ" dirty="0" smtClean="0">
              <a:latin typeface="Calibri"/>
            </a:endParaRPr>
          </a:p>
          <a:p>
            <a:r>
              <a:rPr lang="cs-CZ" dirty="0" smtClean="0">
                <a:latin typeface="Calibri"/>
              </a:rPr>
              <a:t>x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2714612" y="714356"/>
            <a:ext cx="322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>
                <a:solidFill>
                  <a:srgbClr val="FF0000"/>
                </a:solidFill>
                <a:latin typeface="Lucida Handwriting" pitchFamily="66" charset="0"/>
              </a:rPr>
              <a:t>o</a:t>
            </a:r>
            <a:endParaRPr lang="cs-CZ" sz="1600" dirty="0">
              <a:solidFill>
                <a:srgbClr val="FF0000"/>
              </a:solidFill>
              <a:latin typeface="Lucida Handwriting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2643174" y="1500174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</a:t>
            </a:r>
            <a:r>
              <a:rPr lang="cs-CZ" baseline="-25000" dirty="0" smtClean="0"/>
              <a:t>1</a:t>
            </a:r>
            <a:endParaRPr lang="cs-CZ" dirty="0"/>
          </a:p>
        </p:txBody>
      </p:sp>
      <p:sp>
        <p:nvSpPr>
          <p:cNvPr id="22" name="Obdélník 21"/>
          <p:cNvSpPr/>
          <p:nvPr/>
        </p:nvSpPr>
        <p:spPr>
          <a:xfrm>
            <a:off x="2714612" y="2643182"/>
            <a:ext cx="4203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/>
              <a:t>A</a:t>
            </a:r>
            <a:r>
              <a:rPr lang="cs-CZ" sz="2000" baseline="-25000" dirty="0" smtClean="0"/>
              <a:t>1</a:t>
            </a:r>
            <a:endParaRPr lang="cs-CZ" sz="2000" dirty="0"/>
          </a:p>
        </p:txBody>
      </p:sp>
      <p:sp>
        <p:nvSpPr>
          <p:cNvPr id="23" name="Obdélník 22"/>
          <p:cNvSpPr/>
          <p:nvPr/>
        </p:nvSpPr>
        <p:spPr>
          <a:xfrm>
            <a:off x="2714612" y="3786190"/>
            <a:ext cx="4106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/>
              <a:t>B</a:t>
            </a:r>
            <a:r>
              <a:rPr lang="cs-CZ" sz="2000" baseline="-25000" dirty="0" smtClean="0"/>
              <a:t>1</a:t>
            </a:r>
            <a:endParaRPr lang="cs-CZ" sz="2000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899592" y="5085184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  <a:latin typeface="Lucida Handwriting" pitchFamily="66" charset="0"/>
              </a:rPr>
              <a:t>O</a:t>
            </a:r>
            <a:r>
              <a:rPr lang="cs-CZ" dirty="0" smtClean="0">
                <a:solidFill>
                  <a:srgbClr val="FF0000"/>
                </a:solidFill>
              </a:rPr>
              <a:t> (</a:t>
            </a:r>
            <a:r>
              <a:rPr lang="cs-CZ" dirty="0" smtClean="0">
                <a:solidFill>
                  <a:srgbClr val="FF0000"/>
                </a:solidFill>
                <a:latin typeface="Lucida Handwriting" pitchFamily="66" charset="0"/>
              </a:rPr>
              <a:t>o</a:t>
            </a:r>
            <a:r>
              <a:rPr lang="cs-CZ" dirty="0" smtClean="0">
                <a:solidFill>
                  <a:srgbClr val="FF0000"/>
                </a:solidFill>
              </a:rPr>
              <a:t>):          ABC  </a:t>
            </a:r>
            <a:r>
              <a:rPr lang="cs-CZ" dirty="0" smtClean="0">
                <a:solidFill>
                  <a:srgbClr val="FF0000"/>
                </a:solidFill>
                <a:latin typeface="Calibri"/>
              </a:rPr>
              <a:t>→     A</a:t>
            </a:r>
            <a:r>
              <a:rPr lang="el-GR" dirty="0" smtClean="0">
                <a:solidFill>
                  <a:srgbClr val="FF0000"/>
                </a:solidFill>
                <a:latin typeface="Calibri"/>
              </a:rPr>
              <a:t>ʹ</a:t>
            </a:r>
            <a:r>
              <a:rPr lang="cs-CZ" dirty="0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l-GR" dirty="0" smtClean="0">
                <a:solidFill>
                  <a:srgbClr val="FF0000"/>
                </a:solidFill>
                <a:latin typeface="Calibri"/>
              </a:rPr>
              <a:t>ʹ</a:t>
            </a:r>
            <a:r>
              <a:rPr lang="cs-CZ" dirty="0" smtClean="0">
                <a:solidFill>
                  <a:srgbClr val="FF0000"/>
                </a:solidFill>
                <a:latin typeface="Calibri"/>
              </a:rPr>
              <a:t>C</a:t>
            </a:r>
            <a:r>
              <a:rPr lang="el-GR" dirty="0" smtClean="0">
                <a:solidFill>
                  <a:srgbClr val="FF0000"/>
                </a:solidFill>
                <a:latin typeface="Calibri"/>
              </a:rPr>
              <a:t>ʹ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9" name="Rovnoramenný trojúhelník 48"/>
          <p:cNvSpPr/>
          <p:nvPr/>
        </p:nvSpPr>
        <p:spPr>
          <a:xfrm>
            <a:off x="1785918" y="5214950"/>
            <a:ext cx="142876" cy="142876"/>
          </a:xfrm>
          <a:prstGeom prst="triangl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ovnoramenný trojúhelník 49"/>
          <p:cNvSpPr/>
          <p:nvPr/>
        </p:nvSpPr>
        <p:spPr>
          <a:xfrm>
            <a:off x="2714612" y="5214950"/>
            <a:ext cx="142876" cy="142876"/>
          </a:xfrm>
          <a:prstGeom prst="triangl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TextovéPole 50"/>
          <p:cNvSpPr txBox="1"/>
          <p:nvPr/>
        </p:nvSpPr>
        <p:spPr>
          <a:xfrm>
            <a:off x="357158" y="285728"/>
            <a:ext cx="73581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00B050"/>
                </a:solidFill>
              </a:rPr>
              <a:t>c) Osa souměrnosti protíná dvě strany trojúhelníku</a:t>
            </a:r>
            <a:endParaRPr lang="cs-CZ" sz="2000" b="1" dirty="0">
              <a:solidFill>
                <a:srgbClr val="00B050"/>
              </a:solidFill>
            </a:endParaRPr>
          </a:p>
        </p:txBody>
      </p:sp>
      <p:cxnSp>
        <p:nvCxnSpPr>
          <p:cNvPr id="72" name="Přímá spojovací čára 71"/>
          <p:cNvCxnSpPr/>
          <p:nvPr/>
        </p:nvCxnSpPr>
        <p:spPr>
          <a:xfrm rot="5400000">
            <a:off x="3750463" y="2750339"/>
            <a:ext cx="1143008" cy="928694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Přímá spojovací čára 73"/>
          <p:cNvCxnSpPr/>
          <p:nvPr/>
        </p:nvCxnSpPr>
        <p:spPr>
          <a:xfrm>
            <a:off x="1500166" y="1857364"/>
            <a:ext cx="3214710" cy="78581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Přímá spojovací čára 75"/>
          <p:cNvCxnSpPr/>
          <p:nvPr/>
        </p:nvCxnSpPr>
        <p:spPr>
          <a:xfrm>
            <a:off x="1500166" y="1857364"/>
            <a:ext cx="2357454" cy="192882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ovací čára 25"/>
          <p:cNvCxnSpPr/>
          <p:nvPr/>
        </p:nvCxnSpPr>
        <p:spPr>
          <a:xfrm>
            <a:off x="1571604" y="1857364"/>
            <a:ext cx="2286016" cy="7302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ovéPole 26"/>
          <p:cNvSpPr txBox="1"/>
          <p:nvPr/>
        </p:nvSpPr>
        <p:spPr>
          <a:xfrm>
            <a:off x="755576" y="5805264"/>
            <a:ext cx="74888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 smtClean="0">
                <a:latin typeface="Arial" pitchFamily="34" charset="0"/>
                <a:ea typeface="Times New Roman" pitchFamily="18" charset="0"/>
              </a:rPr>
              <a:t>Zdroje</a:t>
            </a:r>
            <a:r>
              <a:rPr lang="cs-CZ" sz="1100" b="1" dirty="0" smtClean="0">
                <a:latin typeface="Arial" pitchFamily="34" charset="0"/>
                <a:ea typeface="Times New Roman" pitchFamily="18" charset="0"/>
              </a:rPr>
              <a:t>, použitá literatura:	</a:t>
            </a:r>
            <a:r>
              <a:rPr lang="cs-CZ" sz="1100" dirty="0" smtClean="0">
                <a:latin typeface="Arial" pitchFamily="34" charset="0"/>
                <a:ea typeface="Times New Roman" pitchFamily="18" charset="0"/>
              </a:rPr>
              <a:t>Vlastní námět a učebnice </a:t>
            </a:r>
            <a:r>
              <a:rPr lang="cs-CZ" sz="1100" dirty="0" smtClean="0">
                <a:latin typeface="Arial" pitchFamily="34" charset="0"/>
                <a:ea typeface="Times New Roman" pitchFamily="18" charset="0"/>
              </a:rPr>
              <a:t>, Geometrie SPN</a:t>
            </a:r>
            <a:r>
              <a:rPr lang="cs-CZ" sz="1100" dirty="0" smtClean="0">
                <a:latin typeface="Arial" pitchFamily="34" charset="0"/>
                <a:ea typeface="Times New Roman" pitchFamily="18" charset="0"/>
              </a:rPr>
              <a:t>, 2007</a:t>
            </a:r>
            <a:endParaRPr lang="cs-CZ" sz="1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3" grpId="0"/>
      <p:bldP spid="34" grpId="0"/>
      <p:bldP spid="35" grpId="0"/>
      <p:bldP spid="39" grpId="0"/>
      <p:bldP spid="17" grpId="0"/>
      <p:bldP spid="19" grpId="0"/>
      <p:bldP spid="20" grpId="0"/>
      <p:bldP spid="22" grpId="0"/>
      <p:bldP spid="23" grpId="0"/>
      <p:bldP spid="49" grpId="0" animBg="1"/>
      <p:bldP spid="50" grpId="0" animBg="1"/>
      <p:bldP spid="51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1712</TotalTime>
  <Words>169</Words>
  <Application>Microsoft Office PowerPoint</Application>
  <PresentationFormat>Předvádění na obrazovce (4:3)</PresentationFormat>
  <Paragraphs>58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Motiv sady Office</vt:lpstr>
      <vt:lpstr>Snímek 1</vt:lpstr>
      <vt:lpstr>Snímek 2</vt:lpstr>
      <vt:lpstr>Snímek 3</vt:lpstr>
    </vt:vector>
  </TitlesOfParts>
  <Company>ZŠ Dr. Joklíka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Mgr. Habáňová</dc:creator>
  <cp:lastModifiedBy>Uzivatel</cp:lastModifiedBy>
  <cp:revision>261</cp:revision>
  <dcterms:created xsi:type="dcterms:W3CDTF">2011-10-25T06:56:40Z</dcterms:created>
  <dcterms:modified xsi:type="dcterms:W3CDTF">2020-03-12T09:30:35Z</dcterms:modified>
</cp:coreProperties>
</file>