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56" r:id="rId4"/>
    <p:sldId id="257" r:id="rId5"/>
    <p:sldId id="258" r:id="rId6"/>
    <p:sldId id="260" r:id="rId7"/>
    <p:sldId id="261" r:id="rId8"/>
    <p:sldId id="269" r:id="rId9"/>
    <p:sldId id="259" r:id="rId10"/>
    <p:sldId id="272" r:id="rId11"/>
    <p:sldId id="270" r:id="rId12"/>
    <p:sldId id="273" r:id="rId13"/>
    <p:sldId id="262" r:id="rId14"/>
    <p:sldId id="274" r:id="rId15"/>
    <p:sldId id="263" r:id="rId16"/>
    <p:sldId id="264" r:id="rId17"/>
    <p:sldId id="265" r:id="rId18"/>
    <p:sldId id="267" r:id="rId19"/>
    <p:sldId id="275" r:id="rId20"/>
    <p:sldId id="268" r:id="rId21"/>
    <p:sldId id="276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C32FF-A29C-4779-B275-146210510070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3C4CC-B2DA-4151-8E02-DA49996B173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07504" y="674400"/>
            <a:ext cx="856895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POSTUP:</a:t>
            </a:r>
          </a:p>
          <a:p>
            <a:endParaRPr lang="cs-CZ" dirty="0" smtClean="0"/>
          </a:p>
          <a:p>
            <a:r>
              <a:rPr lang="cs-CZ" dirty="0" smtClean="0"/>
              <a:t>Přečti si prezentaci.</a:t>
            </a:r>
          </a:p>
          <a:p>
            <a:endParaRPr lang="cs-CZ" dirty="0" smtClean="0"/>
          </a:p>
          <a:p>
            <a:r>
              <a:rPr lang="cs-CZ" u="sng" dirty="0" smtClean="0"/>
              <a:t>Dělej si postupně zápis do sešitu</a:t>
            </a:r>
            <a:r>
              <a:rPr lang="cs-CZ" dirty="0" smtClean="0"/>
              <a:t>. Zapisuj si pouze ty stránky, na kterých je slovo </a:t>
            </a:r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Nemusíš opisovat všechny příklady, stačí 1 – 2.</a:t>
            </a:r>
          </a:p>
          <a:p>
            <a:endParaRPr lang="cs-CZ" dirty="0" smtClean="0"/>
          </a:p>
          <a:p>
            <a:r>
              <a:rPr lang="cs-CZ" dirty="0" smtClean="0"/>
              <a:t>Vyzkoušej </a:t>
            </a:r>
            <a:r>
              <a:rPr lang="cs-CZ" dirty="0" smtClean="0"/>
              <a:t>si úkoly, za nimi je vždy správné řešení.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Pokud je přiložen ALF test, určitě ho udělej!!! Budu to kontrolovat.</a:t>
            </a:r>
          </a:p>
          <a:p>
            <a:endParaRPr lang="cs-CZ" dirty="0" smtClean="0"/>
          </a:p>
          <a:p>
            <a:r>
              <a:rPr lang="cs-CZ" u="sng" dirty="0" smtClean="0"/>
              <a:t>Alf test si vyzkoušej až po prezentaci, zápisu a procvičení.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114300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Řešení: Urči druh přísudku – </a:t>
            </a:r>
            <a:r>
              <a:rPr lang="cs-CZ" sz="3200" b="1" dirty="0" err="1" smtClean="0"/>
              <a:t>Přs</a:t>
            </a:r>
            <a:r>
              <a:rPr lang="cs-CZ" sz="3200" b="1" dirty="0" smtClean="0"/>
              <a:t>, nebo </a:t>
            </a:r>
            <a:r>
              <a:rPr lang="cs-CZ" sz="3200" b="1" dirty="0" err="1" smtClean="0"/>
              <a:t>Přss</a:t>
            </a:r>
            <a:r>
              <a:rPr lang="cs-CZ" sz="3200" b="1" dirty="0" smtClean="0"/>
              <a:t>?</a:t>
            </a:r>
            <a:endParaRPr lang="cs-CZ" sz="32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39552" y="1196752"/>
            <a:ext cx="6480720" cy="452596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cs-CZ" sz="3200" dirty="0" smtClean="0"/>
              <a:t>Pes </a:t>
            </a:r>
            <a:r>
              <a:rPr lang="cs-CZ" sz="3200" u="wavyHeavy" dirty="0" smtClean="0"/>
              <a:t>neopustil</a:t>
            </a:r>
            <a:r>
              <a:rPr lang="cs-CZ" sz="3200" dirty="0" smtClean="0"/>
              <a:t> boudu.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u="wavyHeavy" dirty="0" smtClean="0"/>
              <a:t>Zapomněl</a:t>
            </a:r>
            <a:r>
              <a:rPr lang="cs-CZ" sz="3200" dirty="0" smtClean="0"/>
              <a:t> přinést sešit. 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/>
          </a:p>
          <a:p>
            <a:pPr marL="514350" indent="-514350">
              <a:buNone/>
            </a:pPr>
            <a:r>
              <a:rPr lang="cs-CZ" sz="3200" u="wavyHeavy" dirty="0" smtClean="0"/>
              <a:t>Neměl</a:t>
            </a:r>
            <a:r>
              <a:rPr lang="cs-CZ" sz="3200" dirty="0" smtClean="0"/>
              <a:t> sešit. 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u="wavyHeavy" dirty="0" smtClean="0"/>
              <a:t>Chtěl bych si koupit </a:t>
            </a:r>
            <a:r>
              <a:rPr lang="cs-CZ" sz="3200" dirty="0" smtClean="0"/>
              <a:t>nové kolo. </a:t>
            </a:r>
            <a:r>
              <a:rPr lang="cs-CZ" sz="3200" dirty="0" err="1" smtClean="0">
                <a:solidFill>
                  <a:srgbClr val="FF0000"/>
                </a:solidFill>
              </a:rPr>
              <a:t>Přss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u="wavyHeavy" dirty="0" smtClean="0"/>
              <a:t>Ztratil jsem </a:t>
            </a:r>
            <a:r>
              <a:rPr lang="cs-CZ" sz="3200" dirty="0" smtClean="0"/>
              <a:t>to včera. 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u="wavyHeavy" dirty="0" smtClean="0"/>
              <a:t>Koupil bych si </a:t>
            </a:r>
            <a:r>
              <a:rPr lang="cs-CZ" sz="3200" dirty="0" smtClean="0"/>
              <a:t>nové kolo. 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dirty="0" smtClean="0"/>
              <a:t>Už nic </a:t>
            </a:r>
            <a:r>
              <a:rPr lang="cs-CZ" sz="3200" u="wavyHeavy" dirty="0" smtClean="0"/>
              <a:t>nechci</a:t>
            </a:r>
            <a:r>
              <a:rPr lang="cs-CZ" sz="3200" dirty="0" smtClean="0"/>
              <a:t>! 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114300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Urči druh přísudku – </a:t>
            </a:r>
            <a:r>
              <a:rPr lang="cs-CZ" sz="3200" b="1" dirty="0" err="1" smtClean="0"/>
              <a:t>Přs</a:t>
            </a:r>
            <a:r>
              <a:rPr lang="cs-CZ" sz="3200" b="1" dirty="0" smtClean="0"/>
              <a:t>, nebo </a:t>
            </a:r>
            <a:r>
              <a:rPr lang="cs-CZ" sz="3200" b="1" dirty="0" err="1" smtClean="0"/>
              <a:t>Přss</a:t>
            </a:r>
            <a:r>
              <a:rPr lang="cs-CZ" sz="3200" b="1" dirty="0" smtClean="0"/>
              <a:t>?</a:t>
            </a:r>
            <a:endParaRPr lang="cs-CZ" sz="32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23528" y="908720"/>
            <a:ext cx="7776864" cy="576064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cs-CZ" sz="3200" dirty="0" smtClean="0"/>
              <a:t>V trávě lezli brouci.</a:t>
            </a:r>
          </a:p>
          <a:p>
            <a:pPr marL="514350" indent="-514350">
              <a:buNone/>
            </a:pPr>
            <a:r>
              <a:rPr lang="cs-CZ" sz="3200" dirty="0" smtClean="0"/>
              <a:t>Babička chtěla jít ven.</a:t>
            </a:r>
          </a:p>
          <a:p>
            <a:pPr marL="514350" indent="-514350">
              <a:buNone/>
            </a:pPr>
            <a:r>
              <a:rPr lang="cs-CZ" sz="3200" dirty="0" smtClean="0"/>
              <a:t>Petr by se měl začít učit.</a:t>
            </a:r>
          </a:p>
          <a:p>
            <a:pPr marL="514350" indent="-514350">
              <a:buNone/>
            </a:pPr>
            <a:r>
              <a:rPr lang="cs-CZ" sz="3200" dirty="0" smtClean="0"/>
              <a:t>U cesty zůstal stát.</a:t>
            </a:r>
          </a:p>
          <a:p>
            <a:pPr marL="514350" indent="-514350">
              <a:buNone/>
            </a:pPr>
            <a:r>
              <a:rPr lang="cs-CZ" sz="3200" dirty="0" smtClean="0"/>
              <a:t>Už přestaň mluvit.</a:t>
            </a:r>
          </a:p>
          <a:p>
            <a:pPr marL="514350" indent="-514350">
              <a:buNone/>
            </a:pPr>
            <a:r>
              <a:rPr lang="cs-CZ" sz="3200" dirty="0" smtClean="0"/>
              <a:t>Bratr se učí tancovat.</a:t>
            </a:r>
          </a:p>
          <a:p>
            <a:pPr marL="514350" indent="-514350">
              <a:buNone/>
            </a:pPr>
            <a:r>
              <a:rPr lang="cs-CZ" sz="3200" dirty="0" smtClean="0"/>
              <a:t>Chtěla bych nový počítač!</a:t>
            </a:r>
          </a:p>
          <a:p>
            <a:pPr marL="514350" indent="-514350">
              <a:buNone/>
            </a:pPr>
            <a:r>
              <a:rPr lang="cs-CZ" sz="3200" dirty="0" smtClean="0"/>
              <a:t>Půjdu ještě nakoupit.</a:t>
            </a:r>
          </a:p>
          <a:p>
            <a:pPr marL="514350" indent="-514350">
              <a:buNone/>
            </a:pPr>
            <a:r>
              <a:rPr lang="cs-CZ" sz="3200" dirty="0" smtClean="0"/>
              <a:t>Musel jsem jít nakoupit.</a:t>
            </a:r>
          </a:p>
          <a:p>
            <a:pPr marL="514350" indent="-514350">
              <a:buFont typeface="+mj-lt"/>
              <a:buAutoNum type="arabicPeriod"/>
            </a:pP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114300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Urči druh přísudku – </a:t>
            </a:r>
            <a:r>
              <a:rPr lang="cs-CZ" sz="3200" b="1" dirty="0" err="1" smtClean="0"/>
              <a:t>Přs</a:t>
            </a:r>
            <a:r>
              <a:rPr lang="cs-CZ" sz="3200" b="1" dirty="0" smtClean="0"/>
              <a:t>, nebo </a:t>
            </a:r>
            <a:r>
              <a:rPr lang="cs-CZ" sz="3200" b="1" dirty="0" err="1" smtClean="0"/>
              <a:t>Přss</a:t>
            </a:r>
            <a:r>
              <a:rPr lang="cs-CZ" sz="3200" b="1" dirty="0" smtClean="0"/>
              <a:t>?</a:t>
            </a:r>
            <a:endParaRPr lang="cs-CZ" sz="32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23528" y="908720"/>
            <a:ext cx="7776864" cy="576064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cs-CZ" sz="3200" u="wavyHeavy" dirty="0" smtClean="0"/>
              <a:t>Šli jsme se </a:t>
            </a:r>
            <a:r>
              <a:rPr lang="cs-CZ" sz="3200" dirty="0" smtClean="0"/>
              <a:t>koupat. 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dirty="0" smtClean="0"/>
              <a:t>Babička </a:t>
            </a:r>
            <a:r>
              <a:rPr lang="cs-CZ" sz="3200" u="wavyHeavy" dirty="0" smtClean="0"/>
              <a:t>chtěla jít </a:t>
            </a:r>
            <a:r>
              <a:rPr lang="cs-CZ" sz="3200" dirty="0" smtClean="0"/>
              <a:t>ven. </a:t>
            </a:r>
            <a:r>
              <a:rPr lang="cs-CZ" sz="3200" dirty="0" err="1" smtClean="0">
                <a:solidFill>
                  <a:srgbClr val="FF0000"/>
                </a:solidFill>
              </a:rPr>
              <a:t>Přss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dirty="0" smtClean="0"/>
              <a:t>Petr </a:t>
            </a:r>
            <a:r>
              <a:rPr lang="cs-CZ" sz="3200" u="wavyHeavy" dirty="0" smtClean="0"/>
              <a:t>by se měl začít učit</a:t>
            </a:r>
            <a:r>
              <a:rPr lang="cs-CZ" sz="3200" dirty="0" smtClean="0"/>
              <a:t>. </a:t>
            </a:r>
            <a:r>
              <a:rPr lang="cs-CZ" sz="3200" dirty="0" err="1" smtClean="0">
                <a:solidFill>
                  <a:srgbClr val="FF0000"/>
                </a:solidFill>
              </a:rPr>
              <a:t>Přss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dirty="0" smtClean="0"/>
              <a:t>U cesty </a:t>
            </a:r>
            <a:r>
              <a:rPr lang="cs-CZ" sz="3200" u="wavyHeavy" dirty="0" smtClean="0"/>
              <a:t>zůstal stát</a:t>
            </a:r>
            <a:r>
              <a:rPr lang="cs-CZ" sz="3200" dirty="0" smtClean="0"/>
              <a:t>. </a:t>
            </a:r>
            <a:r>
              <a:rPr lang="cs-CZ" sz="3200" dirty="0" err="1" smtClean="0">
                <a:solidFill>
                  <a:srgbClr val="FF0000"/>
                </a:solidFill>
              </a:rPr>
              <a:t>Přss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dirty="0" smtClean="0"/>
              <a:t>Už </a:t>
            </a:r>
            <a:r>
              <a:rPr lang="cs-CZ" sz="3200" u="wavyHeavy" dirty="0" smtClean="0"/>
              <a:t>přestaň mluvit</a:t>
            </a:r>
            <a:r>
              <a:rPr lang="cs-CZ" sz="3200" dirty="0" smtClean="0"/>
              <a:t>. </a:t>
            </a:r>
            <a:r>
              <a:rPr lang="cs-CZ" sz="3200" dirty="0" err="1" smtClean="0">
                <a:solidFill>
                  <a:srgbClr val="FF0000"/>
                </a:solidFill>
              </a:rPr>
              <a:t>Přss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dirty="0" smtClean="0"/>
              <a:t>Bratr </a:t>
            </a:r>
            <a:r>
              <a:rPr lang="cs-CZ" sz="3200" u="wavyHeavy" dirty="0" smtClean="0"/>
              <a:t>se učí </a:t>
            </a:r>
            <a:r>
              <a:rPr lang="cs-CZ" sz="3200" dirty="0" smtClean="0"/>
              <a:t>tancovat. 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u="wavyHeavy" dirty="0" smtClean="0"/>
              <a:t>Chtěla bych </a:t>
            </a:r>
            <a:r>
              <a:rPr lang="cs-CZ" sz="3200" dirty="0" smtClean="0"/>
              <a:t>nový počítač! 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u="wavyHeavy" dirty="0" smtClean="0"/>
              <a:t>Půjdu</a:t>
            </a:r>
            <a:r>
              <a:rPr lang="cs-CZ" sz="3200" dirty="0" smtClean="0"/>
              <a:t> ještě nakoupit. </a:t>
            </a:r>
            <a:r>
              <a:rPr lang="cs-CZ" sz="3200" dirty="0" err="1" smtClean="0">
                <a:solidFill>
                  <a:srgbClr val="FF0000"/>
                </a:solidFill>
              </a:rPr>
              <a:t>Přs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cs-CZ" sz="3200" u="wavyHeavy" dirty="0" smtClean="0"/>
              <a:t>Musel jsem jít </a:t>
            </a:r>
            <a:r>
              <a:rPr lang="cs-CZ" sz="3200" dirty="0" smtClean="0"/>
              <a:t>nakoupit. </a:t>
            </a:r>
            <a:r>
              <a:rPr lang="cs-CZ" sz="3200" dirty="0" err="1" smtClean="0">
                <a:solidFill>
                  <a:srgbClr val="FF0000"/>
                </a:solidFill>
              </a:rPr>
              <a:t>Přss</a:t>
            </a:r>
            <a:endParaRPr lang="cs-CZ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 algn="l"/>
            <a:r>
              <a:rPr lang="cs-CZ" b="1" u="sng" dirty="0" smtClean="0">
                <a:solidFill>
                  <a:srgbClr val="FF0000"/>
                </a:solidFill>
              </a:rPr>
              <a:t>2) Přísudek jmenný se sponou (</a:t>
            </a:r>
            <a:r>
              <a:rPr lang="cs-CZ" b="1" u="sng" dirty="0" err="1" smtClean="0">
                <a:solidFill>
                  <a:srgbClr val="FF0000"/>
                </a:solidFill>
              </a:rPr>
              <a:t>Přjs</a:t>
            </a:r>
            <a:r>
              <a:rPr lang="cs-CZ" b="1" u="sng" dirty="0" smtClean="0">
                <a:solidFill>
                  <a:srgbClr val="FF0000"/>
                </a:solidFill>
              </a:rPr>
              <a:t>)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892480" cy="5112568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- skládá </a:t>
            </a:r>
            <a:r>
              <a:rPr lang="cs-CZ" dirty="0"/>
              <a:t>se </a:t>
            </a:r>
            <a:r>
              <a:rPr lang="cs-CZ" dirty="0" smtClean="0"/>
              <a:t>ze</a:t>
            </a:r>
            <a:r>
              <a:rPr lang="cs-CZ" sz="4000" u="sng" dirty="0" smtClean="0">
                <a:solidFill>
                  <a:srgbClr val="00B050"/>
                </a:solidFill>
              </a:rPr>
              <a:t> </a:t>
            </a:r>
            <a:r>
              <a:rPr lang="cs-CZ" sz="4000" b="1" u="sng" dirty="0" smtClean="0">
                <a:solidFill>
                  <a:srgbClr val="00B050"/>
                </a:solidFill>
              </a:rPr>
              <a:t>jména +</a:t>
            </a:r>
            <a:r>
              <a:rPr lang="cs-CZ" b="1" u="sng" dirty="0" smtClean="0"/>
              <a:t> </a:t>
            </a:r>
            <a:r>
              <a:rPr lang="cs-CZ" sz="4000" b="1" u="sng" dirty="0">
                <a:solidFill>
                  <a:srgbClr val="FF0000"/>
                </a:solidFill>
              </a:rPr>
              <a:t>spony</a:t>
            </a:r>
            <a:r>
              <a:rPr lang="cs-CZ" b="1" u="sng" dirty="0"/>
              <a:t> </a:t>
            </a:r>
            <a:r>
              <a:rPr lang="cs-CZ" dirty="0" smtClean="0"/>
              <a:t>(sponové sloveso): </a:t>
            </a:r>
          </a:p>
          <a:p>
            <a:pPr>
              <a:buNone/>
            </a:pPr>
            <a:r>
              <a:rPr lang="cs-CZ" sz="4000" b="1" dirty="0" smtClean="0">
                <a:solidFill>
                  <a:srgbClr val="FF0000"/>
                </a:solidFill>
              </a:rPr>
              <a:t>         být, bývat, </a:t>
            </a:r>
            <a:r>
              <a:rPr lang="cs-CZ" sz="4000" b="1" dirty="0">
                <a:solidFill>
                  <a:srgbClr val="FF0000"/>
                </a:solidFill>
              </a:rPr>
              <a:t>stát se, stávat </a:t>
            </a:r>
            <a:r>
              <a:rPr lang="cs-CZ" sz="4000" b="1" dirty="0" smtClean="0">
                <a:solidFill>
                  <a:srgbClr val="FF0000"/>
                </a:solidFill>
              </a:rPr>
              <a:t>se</a:t>
            </a:r>
          </a:p>
          <a:p>
            <a:pPr>
              <a:buNone/>
            </a:pPr>
            <a:r>
              <a:rPr lang="cs-CZ" sz="4000" b="1" dirty="0" smtClean="0">
                <a:solidFill>
                  <a:srgbClr val="00B050"/>
                </a:solidFill>
              </a:rPr>
              <a:t>		(jméno = 1. – 4.)</a:t>
            </a:r>
            <a:endParaRPr lang="cs-CZ" sz="4000" b="1" dirty="0">
              <a:solidFill>
                <a:srgbClr val="00B050"/>
              </a:solidFill>
            </a:endParaRPr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4000" b="1" dirty="0" smtClean="0"/>
              <a:t>Petr </a:t>
            </a:r>
            <a:r>
              <a:rPr lang="cs-CZ" sz="4000" b="1" u="wavyHeavy" dirty="0" smtClean="0">
                <a:solidFill>
                  <a:srgbClr val="FF0000"/>
                </a:solidFill>
              </a:rPr>
              <a:t>bude</a:t>
            </a:r>
            <a:r>
              <a:rPr lang="cs-CZ" sz="4000" b="1" u="wavyHeavy" dirty="0" smtClean="0"/>
              <a:t> </a:t>
            </a:r>
            <a:r>
              <a:rPr lang="cs-CZ" sz="4000" b="1" u="wavyHeavy" dirty="0">
                <a:solidFill>
                  <a:srgbClr val="00B050"/>
                </a:solidFill>
              </a:rPr>
              <a:t>lékařem</a:t>
            </a:r>
            <a:r>
              <a:rPr lang="cs-CZ" sz="4000" b="1" dirty="0"/>
              <a:t>. Petr </a:t>
            </a:r>
            <a:r>
              <a:rPr lang="cs-CZ" sz="4000" b="1" u="wavyHeavy" dirty="0">
                <a:solidFill>
                  <a:srgbClr val="FF0000"/>
                </a:solidFill>
              </a:rPr>
              <a:t>je</a:t>
            </a:r>
            <a:r>
              <a:rPr lang="cs-CZ" sz="4000" b="1" u="wavyHeavy" dirty="0"/>
              <a:t> </a:t>
            </a:r>
            <a:r>
              <a:rPr lang="cs-CZ" sz="4000" b="1" u="wavyHeavy" dirty="0" smtClean="0">
                <a:solidFill>
                  <a:srgbClr val="00B050"/>
                </a:solidFill>
              </a:rPr>
              <a:t>pracovitý</a:t>
            </a:r>
            <a:r>
              <a:rPr lang="cs-CZ" sz="4000" b="1" dirty="0" smtClean="0"/>
              <a:t>. </a:t>
            </a:r>
          </a:p>
          <a:p>
            <a:pPr>
              <a:buNone/>
            </a:pPr>
            <a:endParaRPr lang="cs-CZ" sz="4000" b="1" dirty="0" smtClean="0"/>
          </a:p>
          <a:p>
            <a:pPr>
              <a:buNone/>
            </a:pPr>
            <a:r>
              <a:rPr lang="cs-CZ" sz="4000" b="1" dirty="0" smtClean="0"/>
              <a:t>Eva</a:t>
            </a:r>
            <a:r>
              <a:rPr lang="cs-CZ" sz="4000" b="1" dirty="0" smtClean="0">
                <a:solidFill>
                  <a:srgbClr val="FF0000"/>
                </a:solidFill>
              </a:rPr>
              <a:t> </a:t>
            </a:r>
            <a:r>
              <a:rPr lang="cs-CZ" sz="4000" b="1" u="wavyHeavy" dirty="0" smtClean="0">
                <a:solidFill>
                  <a:srgbClr val="FF0000"/>
                </a:solidFill>
              </a:rPr>
              <a:t>byla </a:t>
            </a:r>
            <a:r>
              <a:rPr lang="cs-CZ" sz="4000" b="1" u="wavyHeavy" dirty="0" smtClean="0">
                <a:solidFill>
                  <a:srgbClr val="00B050"/>
                </a:solidFill>
              </a:rPr>
              <a:t>čtvrtá</a:t>
            </a:r>
            <a:r>
              <a:rPr lang="cs-CZ" sz="4000" b="1" dirty="0" smtClean="0">
                <a:solidFill>
                  <a:srgbClr val="FF0000"/>
                </a:solidFill>
              </a:rPr>
              <a:t>.  </a:t>
            </a:r>
            <a:r>
              <a:rPr lang="cs-CZ" sz="4000" b="1" dirty="0" smtClean="0"/>
              <a:t>Ten </a:t>
            </a:r>
            <a:r>
              <a:rPr lang="cs-CZ" sz="4000" b="1" smtClean="0"/>
              <a:t>pes </a:t>
            </a:r>
            <a:r>
              <a:rPr lang="cs-CZ" sz="4000" b="1" u="wavyHeavy" smtClean="0">
                <a:solidFill>
                  <a:srgbClr val="FF0000"/>
                </a:solidFill>
              </a:rPr>
              <a:t>není </a:t>
            </a:r>
            <a:r>
              <a:rPr lang="cs-CZ" sz="4000" b="1" u="wavyHeavy" dirty="0" smtClean="0">
                <a:solidFill>
                  <a:srgbClr val="00B050"/>
                </a:solidFill>
              </a:rPr>
              <a:t>můj</a:t>
            </a:r>
            <a:r>
              <a:rPr lang="cs-CZ" sz="4000" b="1" dirty="0" smtClean="0">
                <a:solidFill>
                  <a:srgbClr val="00B050"/>
                </a:solidFill>
              </a:rPr>
              <a:t>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059832" y="3861048"/>
            <a:ext cx="53572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cs-CZ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6660232" y="3933056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cs-CZ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555776" y="5445224"/>
            <a:ext cx="53572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cs-CZ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6084168" y="5373216"/>
            <a:ext cx="53572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cs-CZ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07504" y="11663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 build="p"/>
      <p:bldP spid="10" grpId="0" build="p"/>
      <p:bldP spid="12" grpId="0" build="p"/>
      <p:bldP spid="1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u="sng" dirty="0" smtClean="0">
                <a:solidFill>
                  <a:srgbClr val="00B050"/>
                </a:solidFill>
              </a:rPr>
              <a:t>Najdi </a:t>
            </a:r>
            <a:r>
              <a:rPr lang="cs-CZ" b="1" u="sng" dirty="0" smtClean="0">
                <a:solidFill>
                  <a:srgbClr val="00B050"/>
                </a:solidFill>
              </a:rPr>
              <a:t>přísudek jmenný se sponou</a:t>
            </a:r>
            <a:endParaRPr lang="cs-CZ" b="1" u="sng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b="1" dirty="0" smtClean="0"/>
              <a:t>Babička bývala dříve učitelkou.</a:t>
            </a:r>
          </a:p>
          <a:p>
            <a:pPr>
              <a:buNone/>
            </a:pPr>
            <a:r>
              <a:rPr lang="cs-CZ" b="1" dirty="0" smtClean="0"/>
              <a:t>Milan je ve škole docela pilný.</a:t>
            </a:r>
          </a:p>
          <a:p>
            <a:pPr>
              <a:buNone/>
            </a:pPr>
            <a:r>
              <a:rPr lang="cs-CZ" b="1" dirty="0" smtClean="0"/>
              <a:t>Honza je velmi milým společníkem.</a:t>
            </a:r>
          </a:p>
          <a:p>
            <a:pPr>
              <a:buNone/>
            </a:pPr>
            <a:r>
              <a:rPr lang="cs-CZ" b="1" dirty="0" smtClean="0"/>
              <a:t>Naše vlast bude stále krásná.</a:t>
            </a:r>
          </a:p>
          <a:p>
            <a:pPr>
              <a:buNone/>
            </a:pPr>
            <a:r>
              <a:rPr lang="cs-CZ" b="1" dirty="0" smtClean="0"/>
              <a:t>Ten nůž není příliš ostrý.</a:t>
            </a:r>
          </a:p>
          <a:p>
            <a:pPr>
              <a:buNone/>
            </a:pPr>
            <a:r>
              <a:rPr lang="cs-CZ" b="1" dirty="0" smtClean="0"/>
              <a:t>Strýček se stal horníkem.</a:t>
            </a:r>
          </a:p>
          <a:p>
            <a:pPr>
              <a:buNone/>
            </a:pPr>
            <a:r>
              <a:rPr lang="cs-CZ" b="1" dirty="0" smtClean="0"/>
              <a:t>Dědeček už není mladý.</a:t>
            </a:r>
          </a:p>
          <a:p>
            <a:pPr>
              <a:buNone/>
            </a:pPr>
            <a:r>
              <a:rPr lang="cs-CZ" b="1" dirty="0" smtClean="0"/>
              <a:t>Starý pes se stával mrzutým.</a:t>
            </a:r>
          </a:p>
          <a:p>
            <a:pPr>
              <a:buNone/>
            </a:pPr>
            <a:r>
              <a:rPr lang="cs-CZ" b="1" dirty="0" smtClean="0"/>
              <a:t>Jabloň je náš nejrozšířenější ovocný strom.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b="1" u="sng" dirty="0" smtClean="0">
                <a:solidFill>
                  <a:srgbClr val="00B050"/>
                </a:solidFill>
              </a:rPr>
              <a:t>Řešení:</a:t>
            </a:r>
            <a:endParaRPr lang="cs-CZ" b="1" u="sng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b="1" dirty="0" smtClean="0"/>
              <a:t>Babička </a:t>
            </a:r>
            <a:r>
              <a:rPr lang="cs-CZ" b="1" u="wavyHeavy" dirty="0" smtClean="0"/>
              <a:t>bývala</a:t>
            </a:r>
            <a:r>
              <a:rPr lang="cs-CZ" b="1" dirty="0" smtClean="0"/>
              <a:t> dříve </a:t>
            </a:r>
            <a:r>
              <a:rPr lang="cs-CZ" b="1" u="wavyHeavy" dirty="0" smtClean="0"/>
              <a:t>učitelkou</a:t>
            </a:r>
            <a:r>
              <a:rPr lang="cs-CZ" b="1" dirty="0" smtClean="0"/>
              <a:t>.</a:t>
            </a:r>
          </a:p>
          <a:p>
            <a:pPr>
              <a:buNone/>
            </a:pPr>
            <a:r>
              <a:rPr lang="cs-CZ" b="1" dirty="0" smtClean="0"/>
              <a:t>Milan </a:t>
            </a:r>
            <a:r>
              <a:rPr lang="cs-CZ" b="1" u="wavyHeavy" dirty="0" smtClean="0"/>
              <a:t>je</a:t>
            </a:r>
            <a:r>
              <a:rPr lang="cs-CZ" b="1" dirty="0" smtClean="0"/>
              <a:t> ve škole docela </a:t>
            </a:r>
            <a:r>
              <a:rPr lang="cs-CZ" b="1" u="wavyHeavy" dirty="0" smtClean="0"/>
              <a:t>pilný</a:t>
            </a:r>
            <a:r>
              <a:rPr lang="cs-CZ" b="1" dirty="0" smtClean="0"/>
              <a:t>.</a:t>
            </a:r>
          </a:p>
          <a:p>
            <a:pPr>
              <a:buNone/>
            </a:pPr>
            <a:r>
              <a:rPr lang="cs-CZ" b="1" dirty="0" smtClean="0"/>
              <a:t>Honza </a:t>
            </a:r>
            <a:r>
              <a:rPr lang="cs-CZ" b="1" u="wavyHeavy" dirty="0" smtClean="0"/>
              <a:t>je</a:t>
            </a:r>
            <a:r>
              <a:rPr lang="cs-CZ" b="1" dirty="0" smtClean="0"/>
              <a:t> velmi milým </a:t>
            </a:r>
            <a:r>
              <a:rPr lang="cs-CZ" b="1" u="wavyHeavy" dirty="0" smtClean="0"/>
              <a:t>společníkem</a:t>
            </a:r>
            <a:r>
              <a:rPr lang="cs-CZ" b="1" dirty="0" smtClean="0"/>
              <a:t>.</a:t>
            </a:r>
          </a:p>
          <a:p>
            <a:pPr>
              <a:buNone/>
            </a:pPr>
            <a:r>
              <a:rPr lang="cs-CZ" b="1" dirty="0" smtClean="0"/>
              <a:t>Naše vlast </a:t>
            </a:r>
            <a:r>
              <a:rPr lang="cs-CZ" b="1" u="wavyHeavy" dirty="0" smtClean="0"/>
              <a:t>bude</a:t>
            </a:r>
            <a:r>
              <a:rPr lang="cs-CZ" b="1" dirty="0" smtClean="0"/>
              <a:t> stále </a:t>
            </a:r>
            <a:r>
              <a:rPr lang="cs-CZ" b="1" u="wavyHeavy" dirty="0" smtClean="0"/>
              <a:t>krásn</a:t>
            </a:r>
            <a:r>
              <a:rPr lang="cs-CZ" b="1" dirty="0" smtClean="0"/>
              <a:t>á.</a:t>
            </a:r>
          </a:p>
          <a:p>
            <a:pPr>
              <a:buNone/>
            </a:pPr>
            <a:r>
              <a:rPr lang="cs-CZ" b="1" dirty="0" smtClean="0"/>
              <a:t>Ten nůž </a:t>
            </a:r>
            <a:r>
              <a:rPr lang="cs-CZ" b="1" u="wavyHeavy" dirty="0" smtClean="0"/>
              <a:t>není</a:t>
            </a:r>
            <a:r>
              <a:rPr lang="cs-CZ" b="1" dirty="0" smtClean="0"/>
              <a:t> příliš </a:t>
            </a:r>
            <a:r>
              <a:rPr lang="cs-CZ" b="1" u="wavyHeavy" dirty="0" smtClean="0"/>
              <a:t>ostrý</a:t>
            </a:r>
            <a:r>
              <a:rPr lang="cs-CZ" b="1" dirty="0" smtClean="0"/>
              <a:t>.</a:t>
            </a:r>
          </a:p>
          <a:p>
            <a:pPr>
              <a:buNone/>
            </a:pPr>
            <a:r>
              <a:rPr lang="cs-CZ" b="1" dirty="0" smtClean="0"/>
              <a:t>Strýček </a:t>
            </a:r>
            <a:r>
              <a:rPr lang="cs-CZ" b="1" u="wavyHeavy" dirty="0" smtClean="0"/>
              <a:t>se stal horníkem</a:t>
            </a:r>
            <a:r>
              <a:rPr lang="cs-CZ" b="1" dirty="0" smtClean="0"/>
              <a:t>.</a:t>
            </a:r>
          </a:p>
          <a:p>
            <a:pPr>
              <a:buNone/>
            </a:pPr>
            <a:r>
              <a:rPr lang="cs-CZ" b="1" dirty="0" smtClean="0"/>
              <a:t>Dědeček už </a:t>
            </a:r>
            <a:r>
              <a:rPr lang="cs-CZ" b="1" u="wavyHeavy" dirty="0" smtClean="0"/>
              <a:t>není mladý</a:t>
            </a:r>
            <a:r>
              <a:rPr lang="cs-CZ" b="1" dirty="0" smtClean="0"/>
              <a:t>.</a:t>
            </a:r>
          </a:p>
          <a:p>
            <a:pPr>
              <a:buNone/>
            </a:pPr>
            <a:r>
              <a:rPr lang="cs-CZ" b="1" dirty="0" smtClean="0"/>
              <a:t>Starý pes </a:t>
            </a:r>
            <a:r>
              <a:rPr lang="cs-CZ" b="1" u="wavyHeavy" dirty="0" smtClean="0"/>
              <a:t>se stával mrzutým</a:t>
            </a:r>
            <a:r>
              <a:rPr lang="cs-CZ" b="1" dirty="0" smtClean="0"/>
              <a:t>.</a:t>
            </a:r>
          </a:p>
          <a:p>
            <a:pPr>
              <a:buNone/>
            </a:pPr>
            <a:r>
              <a:rPr lang="cs-CZ" b="1" dirty="0" smtClean="0"/>
              <a:t>Jabloň </a:t>
            </a:r>
            <a:r>
              <a:rPr lang="cs-CZ" b="1" u="wavyHeavy" dirty="0" smtClean="0"/>
              <a:t>je</a:t>
            </a:r>
            <a:r>
              <a:rPr lang="cs-CZ" b="1" dirty="0" smtClean="0"/>
              <a:t> náš nejrozšířenější ovocný </a:t>
            </a:r>
            <a:r>
              <a:rPr lang="cs-CZ" b="1" u="wavyHeavy" dirty="0" smtClean="0"/>
              <a:t>strom</a:t>
            </a:r>
            <a:r>
              <a:rPr lang="cs-CZ" b="1" dirty="0" smtClean="0"/>
              <a:t>.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856984" cy="1143000"/>
          </a:xfrm>
        </p:spPr>
        <p:txBody>
          <a:bodyPr>
            <a:normAutofit fontScale="90000"/>
          </a:bodyPr>
          <a:lstStyle/>
          <a:p>
            <a:pPr marL="742950" indent="-742950" algn="l"/>
            <a:r>
              <a:rPr lang="cs-CZ" b="1" u="sng" dirty="0" smtClean="0">
                <a:solidFill>
                  <a:srgbClr val="FF0000"/>
                </a:solidFill>
              </a:rPr>
              <a:t>3. Přísudek </a:t>
            </a:r>
            <a:r>
              <a:rPr lang="cs-CZ" sz="4800" b="1" u="sng" dirty="0" smtClean="0">
                <a:solidFill>
                  <a:srgbClr val="FF0000"/>
                </a:solidFill>
              </a:rPr>
              <a:t>jmenný beze spony</a:t>
            </a:r>
            <a:r>
              <a:rPr lang="cs-CZ" sz="2700" b="1" dirty="0" smtClean="0">
                <a:solidFill>
                  <a:srgbClr val="FF0000"/>
                </a:solidFill>
              </a:rPr>
              <a:t>(</a:t>
            </a:r>
            <a:r>
              <a:rPr lang="cs-CZ" sz="2700" b="1" dirty="0" err="1" smtClean="0">
                <a:solidFill>
                  <a:srgbClr val="FF0000"/>
                </a:solidFill>
              </a:rPr>
              <a:t>Přj</a:t>
            </a:r>
            <a:r>
              <a:rPr lang="cs-CZ" sz="2700" b="1" dirty="0" smtClean="0">
                <a:solidFill>
                  <a:srgbClr val="FF0000"/>
                </a:solidFill>
              </a:rPr>
              <a:t> beze </a:t>
            </a:r>
            <a:r>
              <a:rPr lang="cs-CZ" sz="2700" b="1" dirty="0" err="1" smtClean="0">
                <a:solidFill>
                  <a:srgbClr val="FF0000"/>
                </a:solidFill>
              </a:rPr>
              <a:t>sp</a:t>
            </a:r>
            <a:r>
              <a:rPr lang="cs-CZ" sz="2700" b="1" dirty="0" smtClean="0">
                <a:solidFill>
                  <a:srgbClr val="FF0000"/>
                </a:solidFill>
              </a:rPr>
              <a:t>.)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43026"/>
            <a:ext cx="8229600" cy="5214974"/>
          </a:xfrm>
        </p:spPr>
        <p:txBody>
          <a:bodyPr>
            <a:normAutofit/>
          </a:bodyPr>
          <a:lstStyle/>
          <a:p>
            <a:r>
              <a:rPr lang="cs-CZ" dirty="0" smtClean="0"/>
              <a:t>chybí </a:t>
            </a:r>
            <a:r>
              <a:rPr lang="cs-CZ" sz="4000" b="1" dirty="0" err="1" smtClean="0">
                <a:solidFill>
                  <a:srgbClr val="FF0000"/>
                </a:solidFill>
              </a:rPr>
              <a:t>sp</a:t>
            </a:r>
            <a:r>
              <a:rPr lang="cs-CZ" sz="4000" b="1" dirty="0" smtClean="0">
                <a:solidFill>
                  <a:srgbClr val="FF0000"/>
                </a:solidFill>
              </a:rPr>
              <a:t>   na</a:t>
            </a:r>
            <a:r>
              <a:rPr lang="cs-CZ" dirty="0" smtClean="0"/>
              <a:t>= </a:t>
            </a:r>
            <a:r>
              <a:rPr lang="cs-CZ" sz="4000" b="1" dirty="0" smtClean="0"/>
              <a:t>sponové sloveso</a:t>
            </a:r>
          </a:p>
          <a:p>
            <a:pPr algn="ctr">
              <a:buNone/>
            </a:pPr>
            <a:r>
              <a:rPr lang="cs-CZ" sz="2800" b="1" dirty="0" smtClean="0"/>
              <a:t>(být, bývat, stát se, stávat se)</a:t>
            </a:r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4000" dirty="0" smtClean="0"/>
              <a:t>Mladost </a:t>
            </a:r>
            <a:r>
              <a:rPr lang="cs-CZ" sz="4000" b="1" u="wavyHeavy" dirty="0" smtClean="0"/>
              <a:t>radost</a:t>
            </a:r>
          </a:p>
          <a:p>
            <a:pPr>
              <a:buNone/>
            </a:pPr>
            <a:r>
              <a:rPr lang="cs-CZ" sz="4000" dirty="0" smtClean="0"/>
              <a:t>Pes – </a:t>
            </a:r>
            <a:r>
              <a:rPr lang="cs-CZ" sz="4000" b="1" u="wavyHeavy" dirty="0" smtClean="0"/>
              <a:t>přítel</a:t>
            </a:r>
            <a:r>
              <a:rPr lang="cs-CZ" sz="4000" u="wavyHeavy" dirty="0" smtClean="0"/>
              <a:t> </a:t>
            </a:r>
            <a:r>
              <a:rPr lang="cs-CZ" sz="4000" dirty="0" smtClean="0"/>
              <a:t>člověka.</a:t>
            </a:r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endParaRPr lang="cs-CZ" sz="2000" b="1" dirty="0"/>
          </a:p>
        </p:txBody>
      </p:sp>
      <p:sp>
        <p:nvSpPr>
          <p:cNvPr id="6" name="Veselý obličej 5"/>
          <p:cNvSpPr/>
          <p:nvPr/>
        </p:nvSpPr>
        <p:spPr>
          <a:xfrm>
            <a:off x="2267744" y="1844824"/>
            <a:ext cx="285752" cy="286322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eselý obličej 8"/>
          <p:cNvSpPr/>
          <p:nvPr/>
        </p:nvSpPr>
        <p:spPr>
          <a:xfrm>
            <a:off x="1259632" y="4365104"/>
            <a:ext cx="285752" cy="285752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eselý obličej 9"/>
          <p:cNvSpPr/>
          <p:nvPr/>
        </p:nvSpPr>
        <p:spPr>
          <a:xfrm>
            <a:off x="2123728" y="3573016"/>
            <a:ext cx="285752" cy="285752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flipV="1">
            <a:off x="2051720" y="3573016"/>
            <a:ext cx="432048" cy="288032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 flipH="1" flipV="1">
            <a:off x="2123728" y="3573016"/>
            <a:ext cx="288032" cy="288032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 flipV="1">
            <a:off x="1187624" y="4365104"/>
            <a:ext cx="432048" cy="288032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1187624" y="4437112"/>
            <a:ext cx="432048" cy="216024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" name="AutoShape 4" descr="Image result for pes kreslen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150" name="AutoShape 6" descr="Image result for pes kreslen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152" name="AutoShape 8" descr="Image result for pes kreslen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154" name="AutoShape 10" descr="Image result for pes kreslen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156" name="AutoShape 12" descr="Image result for pes kreslen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158" name="AutoShape 14" descr="Image result for pes kreslen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160" name="Picture 16" descr="Image result for pes kreslen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149080"/>
            <a:ext cx="2000250" cy="2286001"/>
          </a:xfrm>
          <a:prstGeom prst="rect">
            <a:avLst/>
          </a:prstGeom>
          <a:noFill/>
        </p:spPr>
      </p:pic>
      <p:sp>
        <p:nvSpPr>
          <p:cNvPr id="19" name="TextovéPole 18"/>
          <p:cNvSpPr txBox="1"/>
          <p:nvPr/>
        </p:nvSpPr>
        <p:spPr>
          <a:xfrm>
            <a:off x="107504" y="11663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arenR" startAt="4"/>
            </a:pPr>
            <a:r>
              <a:rPr lang="cs-CZ" b="1" u="sng" dirty="0" smtClean="0">
                <a:solidFill>
                  <a:srgbClr val="FF0000"/>
                </a:solidFill>
              </a:rPr>
              <a:t>Přísudek vyjádřený citoslovcem</a:t>
            </a:r>
            <a:br>
              <a:rPr lang="cs-CZ" b="1" u="sng" dirty="0" smtClean="0">
                <a:solidFill>
                  <a:srgbClr val="FF0000"/>
                </a:solidFill>
              </a:rPr>
            </a:br>
            <a:r>
              <a:rPr lang="cs-CZ" b="1" u="sng" dirty="0" smtClean="0">
                <a:solidFill>
                  <a:srgbClr val="FF0000"/>
                </a:solidFill>
              </a:rPr>
              <a:t>(</a:t>
            </a:r>
            <a:r>
              <a:rPr lang="cs-CZ" b="1" u="sng" dirty="0" err="1" smtClean="0">
                <a:solidFill>
                  <a:srgbClr val="FF0000"/>
                </a:solidFill>
              </a:rPr>
              <a:t>Př</a:t>
            </a:r>
            <a:r>
              <a:rPr lang="cs-CZ" b="1" u="sng" dirty="0" smtClean="0">
                <a:solidFill>
                  <a:srgbClr val="FF0000"/>
                </a:solidFill>
              </a:rPr>
              <a:t> cit)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4000" dirty="0" smtClean="0"/>
              <a:t>Zajíc </a:t>
            </a:r>
            <a:r>
              <a:rPr lang="cs-CZ" sz="4000" b="1" u="wavyHeavy" dirty="0" smtClean="0"/>
              <a:t>hop</a:t>
            </a:r>
            <a:r>
              <a:rPr lang="cs-CZ" sz="4000" dirty="0" smtClean="0"/>
              <a:t> přes plot.</a:t>
            </a:r>
          </a:p>
          <a:p>
            <a:pPr>
              <a:buNone/>
            </a:pPr>
            <a:r>
              <a:rPr lang="cs-CZ" sz="4000" dirty="0" smtClean="0"/>
              <a:t>Žába </a:t>
            </a:r>
            <a:r>
              <a:rPr lang="cs-CZ" sz="4000" b="1" u="wavyHeavy" dirty="0" smtClean="0"/>
              <a:t>žbluňk</a:t>
            </a:r>
            <a:r>
              <a:rPr lang="cs-CZ" sz="4000" dirty="0" smtClean="0"/>
              <a:t> do vody.</a:t>
            </a:r>
          </a:p>
          <a:p>
            <a:pPr>
              <a:buNone/>
            </a:pPr>
            <a:r>
              <a:rPr lang="cs-CZ" sz="4000" dirty="0" smtClean="0"/>
              <a:t>Vrabec </a:t>
            </a:r>
            <a:r>
              <a:rPr lang="cs-CZ" sz="4000" b="1" u="wavyHeavy" dirty="0" smtClean="0"/>
              <a:t>frnk</a:t>
            </a:r>
            <a:r>
              <a:rPr lang="cs-CZ" sz="4000" dirty="0" smtClean="0"/>
              <a:t> na střechu.</a:t>
            </a:r>
            <a:endParaRPr lang="cs-CZ" sz="4000" dirty="0"/>
          </a:p>
        </p:txBody>
      </p:sp>
      <p:pic>
        <p:nvPicPr>
          <p:cNvPr id="5122" name="Picture 2" descr="Image result for žába kreslená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902732">
            <a:off x="5580112" y="4365104"/>
            <a:ext cx="2581275" cy="1771651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107504" y="11663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b="1" dirty="0" smtClean="0"/>
              <a:t>Urči druh přísudku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Petr je už zdravý.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Petr se už uzdravil.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Petr přestal stonat.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Petr šup z postele.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Učení - mučení.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1520" y="18864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b="1" dirty="0" smtClean="0"/>
              <a:t>Řešení: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229600" cy="4525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Petr </a:t>
            </a:r>
            <a:r>
              <a:rPr lang="cs-CZ" sz="4800" u="wavyHeavy" dirty="0" smtClean="0"/>
              <a:t>je</a:t>
            </a:r>
            <a:r>
              <a:rPr lang="cs-CZ" sz="4800" dirty="0" smtClean="0"/>
              <a:t> už </a:t>
            </a:r>
            <a:r>
              <a:rPr lang="cs-CZ" sz="4800" u="wavyHeavy" dirty="0" smtClean="0"/>
              <a:t>zdravý</a:t>
            </a:r>
            <a:r>
              <a:rPr lang="cs-CZ" sz="4800" dirty="0" smtClean="0"/>
              <a:t>. </a:t>
            </a:r>
            <a:r>
              <a:rPr lang="cs-CZ" sz="4800" dirty="0" err="1" smtClean="0">
                <a:solidFill>
                  <a:srgbClr val="FF0000"/>
                </a:solidFill>
              </a:rPr>
              <a:t>Přjs</a:t>
            </a:r>
            <a:endParaRPr lang="cs-CZ" sz="48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Petr </a:t>
            </a:r>
            <a:r>
              <a:rPr lang="cs-CZ" sz="4800" u="wavyHeavy" dirty="0" smtClean="0"/>
              <a:t>se</a:t>
            </a:r>
            <a:r>
              <a:rPr lang="cs-CZ" sz="4800" dirty="0" smtClean="0"/>
              <a:t> už </a:t>
            </a:r>
            <a:r>
              <a:rPr lang="cs-CZ" sz="4800" u="wavyHeavy" dirty="0" smtClean="0"/>
              <a:t>uzdravil</a:t>
            </a:r>
            <a:r>
              <a:rPr lang="cs-CZ" sz="4800" dirty="0" smtClean="0"/>
              <a:t>. </a:t>
            </a:r>
            <a:r>
              <a:rPr lang="cs-CZ" sz="4800" dirty="0" err="1" smtClean="0">
                <a:solidFill>
                  <a:srgbClr val="FF0000"/>
                </a:solidFill>
              </a:rPr>
              <a:t>Přs</a:t>
            </a:r>
            <a:endParaRPr lang="cs-CZ" sz="48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Petr </a:t>
            </a:r>
            <a:r>
              <a:rPr lang="cs-CZ" sz="4800" u="wavyHeavy" dirty="0" smtClean="0"/>
              <a:t>přestal stonat</a:t>
            </a:r>
            <a:r>
              <a:rPr lang="cs-CZ" sz="4800" dirty="0" smtClean="0"/>
              <a:t>. </a:t>
            </a:r>
            <a:r>
              <a:rPr lang="cs-CZ" sz="4800" dirty="0" err="1" smtClean="0">
                <a:solidFill>
                  <a:srgbClr val="FF0000"/>
                </a:solidFill>
              </a:rPr>
              <a:t>Přss</a:t>
            </a:r>
            <a:endParaRPr lang="cs-CZ" sz="48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Petr </a:t>
            </a:r>
            <a:r>
              <a:rPr lang="cs-CZ" sz="4800" u="wavyHeavy" dirty="0" smtClean="0"/>
              <a:t>šup</a:t>
            </a:r>
            <a:r>
              <a:rPr lang="cs-CZ" sz="4800" dirty="0" smtClean="0"/>
              <a:t> z postele. </a:t>
            </a:r>
            <a:r>
              <a:rPr lang="cs-CZ" sz="4800" dirty="0" err="1" smtClean="0">
                <a:solidFill>
                  <a:srgbClr val="FF0000"/>
                </a:solidFill>
              </a:rPr>
              <a:t>Př</a:t>
            </a:r>
            <a:r>
              <a:rPr lang="cs-CZ" sz="4800" dirty="0" smtClean="0">
                <a:solidFill>
                  <a:srgbClr val="FF0000"/>
                </a:solidFill>
              </a:rPr>
              <a:t> cit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800" dirty="0" smtClean="0"/>
              <a:t>Učení – </a:t>
            </a:r>
            <a:r>
              <a:rPr lang="cs-CZ" sz="4800" u="wavyHeavy" dirty="0" smtClean="0"/>
              <a:t>mučení</a:t>
            </a:r>
            <a:r>
              <a:rPr lang="cs-CZ" sz="4800" dirty="0" smtClean="0"/>
              <a:t>. </a:t>
            </a:r>
            <a:r>
              <a:rPr lang="cs-CZ" sz="4800" dirty="0" err="1" smtClean="0">
                <a:solidFill>
                  <a:srgbClr val="FF0000"/>
                </a:solidFill>
              </a:rPr>
              <a:t>Přj</a:t>
            </a:r>
            <a:r>
              <a:rPr lang="cs-CZ" sz="4800" dirty="0" smtClean="0">
                <a:solidFill>
                  <a:srgbClr val="FF0000"/>
                </a:solidFill>
              </a:rPr>
              <a:t> beze spony</a:t>
            </a:r>
            <a:endParaRPr lang="cs-CZ" sz="48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Děvče, Kniha, Školy, Čtení, Učení, Šťastn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04664"/>
            <a:ext cx="2209445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Větné členy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u="sng" dirty="0" smtClean="0">
                <a:solidFill>
                  <a:srgbClr val="FF0000"/>
                </a:solidFill>
              </a:rPr>
              <a:t>Základní větné členy:</a:t>
            </a:r>
          </a:p>
          <a:p>
            <a:r>
              <a:rPr lang="cs-CZ" b="1" u="sng" dirty="0" smtClean="0">
                <a:solidFill>
                  <a:srgbClr val="FF0000"/>
                </a:solidFill>
              </a:rPr>
              <a:t>podmět</a:t>
            </a:r>
          </a:p>
          <a:p>
            <a:r>
              <a:rPr lang="cs-CZ" b="1" u="sng" dirty="0" smtClean="0">
                <a:solidFill>
                  <a:srgbClr val="FF0000"/>
                </a:solidFill>
              </a:rPr>
              <a:t>přísudek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3528" y="33265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0"/>
            <a:ext cx="8784976" cy="6552728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u="sng" dirty="0" smtClean="0"/>
              <a:t>Vyzkoušej si – najdi přísudek a urči jeho druh: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Nikdo nesměl opustit své místo. 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Rádi vás navštívíme. 		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Můj bratr se stane řidičem. 	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Nesměli jsme si s sebou vzít psa. 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Otec by chtěl přestat kouřit. 	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Moje sestra nemohla dlouho chodit do školy. 	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Chtěl bych k Vánocům nový počítač. 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Na stole byla váza s květinami. 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Miska křáp na podlahu. 		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Eva je naše nejlepší a nejúspěšnější sportovkyně.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Odpoledne budeme muset jít nakoupit.  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Nebudu se už dnes učit na prověrku. 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16632"/>
            <a:ext cx="8784976" cy="6552728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Řešení: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Nikdo </a:t>
            </a:r>
            <a:r>
              <a:rPr lang="cs-CZ" sz="2400" u="wavyHeavy" dirty="0" smtClean="0"/>
              <a:t>nesměl opustit </a:t>
            </a:r>
            <a:r>
              <a:rPr lang="cs-CZ" sz="2400" dirty="0" smtClean="0"/>
              <a:t>své místo. 	</a:t>
            </a:r>
            <a:r>
              <a:rPr lang="cs-CZ" sz="2400" dirty="0" err="1" smtClean="0"/>
              <a:t>Přss</a:t>
            </a:r>
            <a:endParaRPr lang="cs-CZ" sz="2400" dirty="0" smtClean="0"/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Rádi vás </a:t>
            </a:r>
            <a:r>
              <a:rPr lang="cs-CZ" sz="2400" u="wavyHeavy" dirty="0" smtClean="0"/>
              <a:t>navštívíme</a:t>
            </a:r>
            <a:r>
              <a:rPr lang="cs-CZ" sz="2400" dirty="0" smtClean="0"/>
              <a:t>. 			</a:t>
            </a:r>
            <a:r>
              <a:rPr lang="cs-CZ" sz="2400" dirty="0" err="1" smtClean="0"/>
              <a:t>Přs</a:t>
            </a:r>
            <a:endParaRPr lang="cs-CZ" sz="2400" dirty="0" smtClean="0"/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Můj bratr </a:t>
            </a:r>
            <a:r>
              <a:rPr lang="cs-CZ" sz="2400" u="wavyHeavy" dirty="0" smtClean="0"/>
              <a:t>se stane řidičem</a:t>
            </a:r>
            <a:r>
              <a:rPr lang="cs-CZ" sz="2400" dirty="0" smtClean="0"/>
              <a:t>. 		</a:t>
            </a:r>
            <a:r>
              <a:rPr lang="cs-CZ" sz="2400" dirty="0" err="1" smtClean="0"/>
              <a:t>Přjs</a:t>
            </a:r>
            <a:endParaRPr lang="cs-CZ" sz="2400" dirty="0" smtClean="0"/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u="wavyHeavy" dirty="0" smtClean="0"/>
              <a:t>Nesměli jsme si </a:t>
            </a:r>
            <a:r>
              <a:rPr lang="cs-CZ" sz="2400" dirty="0" smtClean="0"/>
              <a:t>s sebou </a:t>
            </a:r>
            <a:r>
              <a:rPr lang="cs-CZ" sz="2400" u="wavyHeavy" dirty="0" smtClean="0"/>
              <a:t>vzít</a:t>
            </a:r>
            <a:r>
              <a:rPr lang="cs-CZ" sz="2400" dirty="0" smtClean="0"/>
              <a:t> psa. 	</a:t>
            </a:r>
            <a:r>
              <a:rPr lang="cs-CZ" sz="2400" dirty="0" err="1" smtClean="0"/>
              <a:t>Přss</a:t>
            </a:r>
            <a:endParaRPr lang="cs-CZ" sz="2400" dirty="0" smtClean="0"/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Otec </a:t>
            </a:r>
            <a:r>
              <a:rPr lang="cs-CZ" sz="2400" u="wavyHeavy" dirty="0" smtClean="0"/>
              <a:t>by chtěl přestat kouřit</a:t>
            </a:r>
            <a:r>
              <a:rPr lang="cs-CZ" sz="2400" dirty="0" smtClean="0"/>
              <a:t>. 		</a:t>
            </a:r>
            <a:r>
              <a:rPr lang="cs-CZ" sz="2400" dirty="0" err="1" smtClean="0"/>
              <a:t>Přss</a:t>
            </a:r>
            <a:endParaRPr lang="cs-CZ" sz="2400" dirty="0" smtClean="0"/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Moje sestra </a:t>
            </a:r>
            <a:r>
              <a:rPr lang="cs-CZ" sz="2400" u="wavyHeavy" dirty="0" smtClean="0"/>
              <a:t>nemohla</a:t>
            </a:r>
            <a:r>
              <a:rPr lang="cs-CZ" sz="2400" dirty="0" smtClean="0"/>
              <a:t> dlouho </a:t>
            </a:r>
            <a:r>
              <a:rPr lang="cs-CZ" sz="2400" u="wavyHeavy" dirty="0" smtClean="0"/>
              <a:t>chodit</a:t>
            </a:r>
            <a:r>
              <a:rPr lang="cs-CZ" sz="2400" dirty="0" smtClean="0"/>
              <a:t> do školy. </a:t>
            </a:r>
            <a:r>
              <a:rPr lang="cs-CZ" sz="2400" dirty="0" err="1" smtClean="0"/>
              <a:t>Přss</a:t>
            </a:r>
            <a:r>
              <a:rPr lang="cs-CZ" sz="2400" dirty="0" smtClean="0"/>
              <a:t>	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u="wavyHeavy" dirty="0" smtClean="0"/>
              <a:t>Chtěl bych </a:t>
            </a:r>
            <a:r>
              <a:rPr lang="cs-CZ" sz="2400" dirty="0" smtClean="0"/>
              <a:t>k Vánocům nový počítač. 	</a:t>
            </a:r>
            <a:r>
              <a:rPr lang="cs-CZ" sz="2400" dirty="0" err="1" smtClean="0"/>
              <a:t>Přs</a:t>
            </a:r>
            <a:endParaRPr lang="cs-CZ" sz="2400" dirty="0" smtClean="0"/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Na stole </a:t>
            </a:r>
            <a:r>
              <a:rPr lang="cs-CZ" sz="2400" u="wavyHeavy" dirty="0" smtClean="0"/>
              <a:t>byla</a:t>
            </a:r>
            <a:r>
              <a:rPr lang="cs-CZ" sz="2400" dirty="0" smtClean="0"/>
              <a:t> váza s květinami. 	</a:t>
            </a:r>
            <a:r>
              <a:rPr lang="cs-CZ" sz="2400" dirty="0" err="1" smtClean="0"/>
              <a:t>Přs</a:t>
            </a:r>
            <a:endParaRPr lang="cs-CZ" sz="2400" dirty="0" smtClean="0"/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Miska </a:t>
            </a:r>
            <a:r>
              <a:rPr lang="cs-CZ" sz="2400" u="wavyHeavy" dirty="0" smtClean="0"/>
              <a:t>křáp </a:t>
            </a:r>
            <a:r>
              <a:rPr lang="cs-CZ" sz="2400" dirty="0" smtClean="0"/>
              <a:t>na podlahu. 		</a:t>
            </a:r>
            <a:r>
              <a:rPr lang="cs-CZ" sz="2400" dirty="0" err="1" smtClean="0"/>
              <a:t>Př</a:t>
            </a:r>
            <a:r>
              <a:rPr lang="cs-CZ" sz="2400" dirty="0" smtClean="0"/>
              <a:t> cit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Eva </a:t>
            </a:r>
            <a:r>
              <a:rPr lang="cs-CZ" sz="2400" u="wavyHeavy" dirty="0" smtClean="0"/>
              <a:t>je </a:t>
            </a:r>
            <a:r>
              <a:rPr lang="cs-CZ" sz="2400" dirty="0" smtClean="0"/>
              <a:t>naše nejlepší a nejúspěšnější </a:t>
            </a:r>
            <a:r>
              <a:rPr lang="cs-CZ" sz="2400" u="wavyHeavy" dirty="0" smtClean="0"/>
              <a:t>sportovkyně</a:t>
            </a:r>
            <a:r>
              <a:rPr lang="cs-CZ" sz="2400" dirty="0" smtClean="0"/>
              <a:t>.	</a:t>
            </a:r>
            <a:r>
              <a:rPr lang="cs-CZ" sz="2400" dirty="0" err="1" smtClean="0"/>
              <a:t>Přjs</a:t>
            </a:r>
            <a:endParaRPr lang="cs-CZ" sz="2400" dirty="0" smtClean="0"/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dirty="0" smtClean="0"/>
              <a:t>Odpoledne </a:t>
            </a:r>
            <a:r>
              <a:rPr lang="cs-CZ" sz="2400" u="wavyHeavy" dirty="0" smtClean="0"/>
              <a:t>budeme muset jít </a:t>
            </a:r>
            <a:r>
              <a:rPr lang="cs-CZ" sz="2400" dirty="0" smtClean="0"/>
              <a:t>nakoupit.  </a:t>
            </a:r>
            <a:r>
              <a:rPr lang="cs-CZ" sz="2400" dirty="0" err="1" smtClean="0"/>
              <a:t>Přs</a:t>
            </a:r>
            <a:r>
              <a:rPr lang="cs-CZ" sz="2400" dirty="0" smtClean="0"/>
              <a:t>	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cs-CZ" sz="2400" u="wavyHeavy" dirty="0" smtClean="0"/>
              <a:t>Nebudu se </a:t>
            </a:r>
            <a:r>
              <a:rPr lang="cs-CZ" sz="2400" dirty="0" smtClean="0"/>
              <a:t>už dnes </a:t>
            </a:r>
            <a:r>
              <a:rPr lang="cs-CZ" sz="2400" u="wavyHeavy" dirty="0" smtClean="0"/>
              <a:t>učit</a:t>
            </a:r>
            <a:r>
              <a:rPr lang="cs-CZ" sz="2400" dirty="0" smtClean="0"/>
              <a:t> na prověrku. 	     </a:t>
            </a:r>
            <a:r>
              <a:rPr lang="cs-CZ" sz="2400" dirty="0" err="1" smtClean="0"/>
              <a:t>Přs</a:t>
            </a:r>
            <a:r>
              <a:rPr lang="cs-CZ" sz="2400" dirty="0" smtClean="0"/>
              <a:t>	</a:t>
            </a:r>
          </a:p>
        </p:txBody>
      </p:sp>
      <p:pic>
        <p:nvPicPr>
          <p:cNvPr id="1026" name="Picture 2" descr="Image result for učení mučení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0"/>
            <a:ext cx="2857500" cy="1409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/>
          </a:bodyPr>
          <a:lstStyle/>
          <a:p>
            <a:r>
              <a:rPr lang="cs-CZ" sz="5400" b="1" u="sng" dirty="0" smtClean="0">
                <a:solidFill>
                  <a:srgbClr val="FF0000"/>
                </a:solidFill>
              </a:rPr>
              <a:t>Druhy přísudku</a:t>
            </a:r>
            <a:endParaRPr lang="cs-CZ" sz="5400" b="1" u="sng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11560" y="2492896"/>
            <a:ext cx="63367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1) slovesný (jednoduchý) </a:t>
            </a:r>
            <a:r>
              <a:rPr lang="cs-CZ" sz="2800" b="1" dirty="0" err="1" smtClean="0">
                <a:solidFill>
                  <a:srgbClr val="FF0000"/>
                </a:solidFill>
              </a:rPr>
              <a:t>Přs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r>
              <a:rPr lang="cs-CZ" sz="2800" b="1" dirty="0" smtClean="0"/>
              <a:t>2) slovesný složený </a:t>
            </a:r>
            <a:r>
              <a:rPr lang="cs-CZ" sz="2800" b="1" dirty="0" err="1" smtClean="0">
                <a:solidFill>
                  <a:srgbClr val="FF0000"/>
                </a:solidFill>
              </a:rPr>
              <a:t>Přss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r>
              <a:rPr lang="cs-CZ" sz="2800" b="1" dirty="0" smtClean="0"/>
              <a:t>3) jmenný se sponou </a:t>
            </a:r>
            <a:r>
              <a:rPr lang="cs-CZ" sz="2800" b="1" dirty="0" err="1" smtClean="0">
                <a:solidFill>
                  <a:srgbClr val="FF0000"/>
                </a:solidFill>
              </a:rPr>
              <a:t>Přjs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r>
              <a:rPr lang="cs-CZ" sz="2800" b="1" dirty="0" smtClean="0"/>
              <a:t>4) jmenný beze spony </a:t>
            </a:r>
            <a:r>
              <a:rPr lang="cs-CZ" sz="2800" b="1" dirty="0" err="1" smtClean="0">
                <a:solidFill>
                  <a:srgbClr val="FF0000"/>
                </a:solidFill>
              </a:rPr>
              <a:t>Přj</a:t>
            </a:r>
            <a:r>
              <a:rPr lang="cs-CZ" sz="2800" b="1" dirty="0" smtClean="0">
                <a:solidFill>
                  <a:srgbClr val="FF0000"/>
                </a:solidFill>
              </a:rPr>
              <a:t> beze </a:t>
            </a:r>
            <a:r>
              <a:rPr lang="cs-CZ" sz="2800" b="1" dirty="0" err="1" smtClean="0">
                <a:solidFill>
                  <a:srgbClr val="FF0000"/>
                </a:solidFill>
              </a:rPr>
              <a:t>sp</a:t>
            </a:r>
            <a:r>
              <a:rPr lang="cs-CZ" sz="28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cs-CZ" sz="2800" b="1" dirty="0" smtClean="0"/>
              <a:t>5) citoslovečný </a:t>
            </a:r>
            <a:r>
              <a:rPr lang="cs-CZ" sz="2800" b="1" dirty="0" err="1" smtClean="0">
                <a:solidFill>
                  <a:srgbClr val="FF0000"/>
                </a:solidFill>
              </a:rPr>
              <a:t>Př</a:t>
            </a:r>
            <a:r>
              <a:rPr lang="cs-CZ" sz="2800" b="1" dirty="0" smtClean="0">
                <a:solidFill>
                  <a:srgbClr val="FF0000"/>
                </a:solidFill>
              </a:rPr>
              <a:t> cit.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23528" y="33265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Přísudek</a:t>
            </a:r>
            <a:r>
              <a:rPr lang="cs-CZ" dirty="0" smtClean="0"/>
              <a:t> - </a:t>
            </a:r>
            <a:r>
              <a:rPr lang="cs-CZ" dirty="0" err="1" smtClean="0"/>
              <a:t>Př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238"/>
          </a:xfrm>
        </p:spPr>
        <p:txBody>
          <a:bodyPr/>
          <a:lstStyle/>
          <a:p>
            <a:r>
              <a:rPr lang="cs-CZ" sz="4000" dirty="0"/>
              <a:t>základní větný </a:t>
            </a:r>
            <a:r>
              <a:rPr lang="cs-CZ" sz="4000" dirty="0" smtClean="0"/>
              <a:t>člen, který vyjadřuje:</a:t>
            </a:r>
          </a:p>
          <a:p>
            <a:pPr>
              <a:buNone/>
            </a:pPr>
            <a:r>
              <a:rPr lang="cs-CZ" sz="4000" dirty="0" smtClean="0">
                <a:solidFill>
                  <a:srgbClr val="FF0000"/>
                </a:solidFill>
              </a:rPr>
              <a:t>	Co </a:t>
            </a:r>
            <a:r>
              <a:rPr lang="cs-CZ" sz="4000" dirty="0">
                <a:solidFill>
                  <a:srgbClr val="FF0000"/>
                </a:solidFill>
              </a:rPr>
              <a:t>dělá </a:t>
            </a:r>
            <a:r>
              <a:rPr lang="cs-CZ" sz="4000" dirty="0" smtClean="0">
                <a:solidFill>
                  <a:srgbClr val="FF0000"/>
                </a:solidFill>
              </a:rPr>
              <a:t>podmět?  Co </a:t>
            </a:r>
            <a:r>
              <a:rPr lang="cs-CZ" sz="4000" dirty="0">
                <a:solidFill>
                  <a:srgbClr val="FF0000"/>
                </a:solidFill>
              </a:rPr>
              <a:t>se s ním děje?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1026" name="Picture 2" descr="C:\Users\Notebook\Pictures\Galerie médií\j035675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3929066"/>
            <a:ext cx="1908147" cy="1805004"/>
          </a:xfrm>
          <a:prstGeom prst="rect">
            <a:avLst/>
          </a:prstGeom>
          <a:noFill/>
        </p:spPr>
      </p:pic>
      <p:pic>
        <p:nvPicPr>
          <p:cNvPr id="1027" name="Picture 3" descr="C:\Users\Notebook\AppData\Local\Microsoft\Windows\Temporary Internet Files\Content.IE5\NG99M4IH\MCj0439895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4000504"/>
            <a:ext cx="1806575" cy="1835150"/>
          </a:xfrm>
          <a:prstGeom prst="rect">
            <a:avLst/>
          </a:prstGeom>
          <a:noFill/>
        </p:spPr>
      </p:pic>
      <p:pic>
        <p:nvPicPr>
          <p:cNvPr id="1028" name="Picture 4" descr="C:\Users\Notebook\AppData\Local\Microsoft\Windows\Temporary Internet Files\Content.IE5\4EWLJDSB\MCj043993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4000504"/>
            <a:ext cx="1619250" cy="1797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l"/>
            <a:r>
              <a:rPr lang="cs-CZ" sz="5400" b="1" u="sng" dirty="0" smtClean="0">
                <a:solidFill>
                  <a:srgbClr val="FF0000"/>
                </a:solidFill>
              </a:rPr>
              <a:t>1) Přísudek slovesný </a:t>
            </a:r>
            <a:endParaRPr lang="cs-CZ" sz="5400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cs-CZ" dirty="0" smtClean="0"/>
              <a:t>- vyjádřený </a:t>
            </a:r>
            <a:r>
              <a:rPr lang="cs-CZ" b="1" dirty="0" smtClean="0"/>
              <a:t>slovesem</a:t>
            </a:r>
            <a:r>
              <a:rPr lang="cs-CZ" dirty="0" smtClean="0"/>
              <a:t> v určitém slovesném tvaru</a:t>
            </a:r>
          </a:p>
          <a:p>
            <a:pPr marL="514350" indent="-514350">
              <a:buNone/>
            </a:pPr>
            <a:endParaRPr lang="cs-CZ" dirty="0" smtClean="0"/>
          </a:p>
          <a:p>
            <a:pPr marL="514350" lvl="0" indent="-514350">
              <a:buFont typeface="+mj-lt"/>
              <a:buAutoNum type="alphaLcParenR"/>
            </a:pPr>
            <a:r>
              <a:rPr lang="cs-CZ" b="1" u="sng" dirty="0" smtClean="0">
                <a:solidFill>
                  <a:srgbClr val="FF0000"/>
                </a:solidFill>
              </a:rPr>
              <a:t>jednoduchý - </a:t>
            </a:r>
            <a:r>
              <a:rPr lang="cs-CZ" b="1" u="sng" dirty="0" err="1" smtClean="0">
                <a:solidFill>
                  <a:srgbClr val="FF0000"/>
                </a:solidFill>
              </a:rPr>
              <a:t>Přs</a:t>
            </a:r>
            <a:r>
              <a:rPr lang="cs-CZ" dirty="0" smtClean="0"/>
              <a:t>: </a:t>
            </a:r>
            <a:r>
              <a:rPr lang="cs-CZ" dirty="0"/>
              <a:t>je tvořen </a:t>
            </a:r>
            <a:r>
              <a:rPr lang="cs-CZ" b="1" dirty="0"/>
              <a:t>1 slovesem</a:t>
            </a:r>
            <a:r>
              <a:rPr lang="cs-CZ" dirty="0" smtClean="0"/>
              <a:t>:</a:t>
            </a:r>
          </a:p>
          <a:p>
            <a:pPr marL="514350" lvl="0" indent="-514350">
              <a:buNone/>
            </a:pPr>
            <a:r>
              <a:rPr lang="cs-CZ" b="1" dirty="0" smtClean="0"/>
              <a:t>	Petr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u="wavyHeavy" dirty="0">
                <a:solidFill>
                  <a:schemeClr val="accent1">
                    <a:lumMod val="75000"/>
                  </a:schemeClr>
                </a:solidFill>
              </a:rPr>
              <a:t>pracuje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cs-CZ" b="1" u="wavyHeavy" dirty="0">
                <a:solidFill>
                  <a:schemeClr val="accent1">
                    <a:lumMod val="75000"/>
                  </a:schemeClr>
                </a:solidFill>
              </a:rPr>
              <a:t>Dívá se </a:t>
            </a:r>
            <a:r>
              <a:rPr lang="cs-CZ" b="1" dirty="0"/>
              <a:t>z okna</a:t>
            </a:r>
            <a:r>
              <a:rPr lang="cs-CZ" b="1" dirty="0" smtClean="0"/>
              <a:t>. </a:t>
            </a:r>
          </a:p>
          <a:p>
            <a:pPr marL="514350" lvl="0" indent="-514350">
              <a:buNone/>
            </a:pPr>
            <a:r>
              <a:rPr lang="cs-CZ" b="1" dirty="0" smtClean="0">
                <a:solidFill>
                  <a:srgbClr val="0070C0"/>
                </a:solidFill>
              </a:rPr>
              <a:t>	</a:t>
            </a:r>
            <a:r>
              <a:rPr lang="cs-CZ" b="1" u="wavyHeavy" dirty="0" smtClean="0">
                <a:solidFill>
                  <a:srgbClr val="0070C0"/>
                </a:solidFill>
              </a:rPr>
              <a:t>Byl bych se býval učil</a:t>
            </a:r>
            <a:r>
              <a:rPr lang="cs-CZ" b="1" dirty="0" smtClean="0">
                <a:solidFill>
                  <a:srgbClr val="0070C0"/>
                </a:solidFill>
              </a:rPr>
              <a:t>. </a:t>
            </a:r>
            <a:r>
              <a:rPr lang="cs-CZ" b="1" u="wavyHeavy" dirty="0" smtClean="0">
                <a:solidFill>
                  <a:srgbClr val="0070C0"/>
                </a:solidFill>
              </a:rPr>
              <a:t>Koupil jsem si </a:t>
            </a:r>
            <a:r>
              <a:rPr lang="cs-CZ" b="1" dirty="0" smtClean="0"/>
              <a:t>psa.</a:t>
            </a:r>
          </a:p>
          <a:p>
            <a:pPr marL="514350" lvl="0" indent="-514350" algn="ctr">
              <a:buNone/>
            </a:pPr>
            <a:endParaRPr lang="cs-CZ" b="1" dirty="0"/>
          </a:p>
          <a:p>
            <a:pPr marL="514350" lvl="0" indent="-514350">
              <a:buFont typeface="+mj-lt"/>
              <a:buAutoNum type="alphaLcParenR" startAt="2"/>
            </a:pPr>
            <a:r>
              <a:rPr lang="cs-CZ" b="1" u="sng" dirty="0" smtClean="0">
                <a:solidFill>
                  <a:srgbClr val="FF0000"/>
                </a:solidFill>
              </a:rPr>
              <a:t>složený - </a:t>
            </a:r>
            <a:r>
              <a:rPr lang="cs-CZ" b="1" u="sng" dirty="0" err="1" smtClean="0">
                <a:solidFill>
                  <a:srgbClr val="FF0000"/>
                </a:solidFill>
              </a:rPr>
              <a:t>Přss</a:t>
            </a:r>
            <a:r>
              <a:rPr lang="cs-CZ" u="sng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</a:t>
            </a:r>
            <a:r>
              <a:rPr lang="cs-CZ" dirty="0"/>
              <a:t>je tvořen </a:t>
            </a:r>
            <a:r>
              <a:rPr lang="cs-CZ" b="1" dirty="0"/>
              <a:t>více slovesy</a:t>
            </a:r>
            <a:r>
              <a:rPr lang="cs-CZ" dirty="0"/>
              <a:t>: </a:t>
            </a:r>
            <a:endParaRPr lang="cs-CZ" dirty="0" smtClean="0"/>
          </a:p>
          <a:p>
            <a:pPr marL="514350" lvl="0" indent="-514350" algn="ctr">
              <a:buNone/>
            </a:pPr>
            <a:r>
              <a:rPr lang="cs-CZ" dirty="0" smtClean="0"/>
              <a:t>Petr </a:t>
            </a:r>
            <a:r>
              <a:rPr lang="cs-CZ" b="1" u="wavyHeavy" dirty="0">
                <a:solidFill>
                  <a:srgbClr val="0070C0"/>
                </a:solidFill>
              </a:rPr>
              <a:t>nechce pracovat</a:t>
            </a:r>
            <a:r>
              <a:rPr lang="cs-CZ" dirty="0"/>
              <a:t>. Petr </a:t>
            </a:r>
            <a:r>
              <a:rPr lang="cs-CZ" b="1" u="wavyHeavy" dirty="0" smtClean="0">
                <a:solidFill>
                  <a:srgbClr val="0070C0"/>
                </a:solidFill>
              </a:rPr>
              <a:t>se začne učit</a:t>
            </a:r>
            <a:r>
              <a:rPr lang="cs-CZ" dirty="0" smtClean="0"/>
              <a:t>.</a:t>
            </a:r>
            <a:endParaRPr lang="cs-CZ" dirty="0"/>
          </a:p>
          <a:p>
            <a:pPr marL="514350" indent="-514350">
              <a:buNone/>
            </a:pP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7504" y="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Přísudek slovesný složený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6543692" cy="531092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3600" b="1" dirty="0" smtClean="0"/>
              <a:t>= </a:t>
            </a:r>
            <a:r>
              <a:rPr lang="cs-CZ" sz="3600" b="1" u="sng" dirty="0" smtClean="0">
                <a:solidFill>
                  <a:srgbClr val="7030A0"/>
                </a:solidFill>
              </a:rPr>
              <a:t>způsobové sloveso </a:t>
            </a:r>
            <a:r>
              <a:rPr lang="cs-CZ" sz="3600" b="1" u="sng" dirty="0" smtClean="0"/>
              <a:t>+</a:t>
            </a:r>
            <a:r>
              <a:rPr lang="cs-CZ" u="sng" dirty="0" smtClean="0"/>
              <a:t> </a:t>
            </a:r>
            <a:r>
              <a:rPr lang="cs-CZ" sz="3600" b="1" u="sng" dirty="0" smtClean="0">
                <a:solidFill>
                  <a:srgbClr val="FF0000"/>
                </a:solidFill>
              </a:rPr>
              <a:t>infinitiv</a:t>
            </a:r>
          </a:p>
          <a:p>
            <a:r>
              <a:rPr lang="cs-CZ" sz="3600" b="1" dirty="0" smtClean="0">
                <a:solidFill>
                  <a:srgbClr val="7030A0"/>
                </a:solidFill>
              </a:rPr>
              <a:t>moci</a:t>
            </a:r>
          </a:p>
          <a:p>
            <a:r>
              <a:rPr lang="cs-CZ" sz="3600" b="1" dirty="0" smtClean="0">
                <a:solidFill>
                  <a:srgbClr val="7030A0"/>
                </a:solidFill>
              </a:rPr>
              <a:t>muset</a:t>
            </a:r>
          </a:p>
          <a:p>
            <a:r>
              <a:rPr lang="cs-CZ" sz="3600" b="1" dirty="0" smtClean="0">
                <a:solidFill>
                  <a:srgbClr val="7030A0"/>
                </a:solidFill>
              </a:rPr>
              <a:t>smět</a:t>
            </a:r>
          </a:p>
          <a:p>
            <a:r>
              <a:rPr lang="cs-CZ" sz="3600" b="1" dirty="0" smtClean="0">
                <a:solidFill>
                  <a:srgbClr val="7030A0"/>
                </a:solidFill>
              </a:rPr>
              <a:t>mít</a:t>
            </a:r>
          </a:p>
          <a:p>
            <a:r>
              <a:rPr lang="cs-CZ" sz="3600" b="1" dirty="0" smtClean="0">
                <a:solidFill>
                  <a:srgbClr val="7030A0"/>
                </a:solidFill>
              </a:rPr>
              <a:t>chtít</a:t>
            </a:r>
          </a:p>
          <a:p>
            <a:pPr>
              <a:buNone/>
            </a:pPr>
            <a:endParaRPr lang="cs-CZ" sz="36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cs-CZ" sz="3600" dirty="0" smtClean="0"/>
              <a:t>Bratr </a:t>
            </a:r>
            <a:r>
              <a:rPr lang="cs-CZ" sz="3600" b="1" u="wavyHeavy" dirty="0" smtClean="0">
                <a:solidFill>
                  <a:srgbClr val="7030A0"/>
                </a:solidFill>
              </a:rPr>
              <a:t>nemohl</a:t>
            </a:r>
            <a:r>
              <a:rPr lang="cs-CZ" sz="3600" u="wavyHeavy" dirty="0" smtClean="0"/>
              <a:t> </a:t>
            </a:r>
            <a:r>
              <a:rPr lang="cs-CZ" sz="3600" b="1" u="wavyHeavy" dirty="0" smtClean="0">
                <a:solidFill>
                  <a:srgbClr val="FF0000"/>
                </a:solidFill>
              </a:rPr>
              <a:t>odejít</a:t>
            </a:r>
            <a:r>
              <a:rPr lang="cs-CZ" sz="3600" dirty="0" smtClean="0"/>
              <a:t>.</a:t>
            </a:r>
          </a:p>
          <a:p>
            <a:pPr>
              <a:buNone/>
            </a:pPr>
            <a:r>
              <a:rPr lang="cs-CZ" sz="3600" dirty="0" smtClean="0"/>
              <a:t>Před chvílí </a:t>
            </a:r>
            <a:r>
              <a:rPr lang="cs-CZ" sz="3600" b="1" u="wavyHeavy" dirty="0" smtClean="0">
                <a:solidFill>
                  <a:srgbClr val="7030A0"/>
                </a:solidFill>
              </a:rPr>
              <a:t>měl </a:t>
            </a:r>
            <a:r>
              <a:rPr lang="cs-CZ" sz="3600" b="1" u="wavyHeavy" dirty="0" smtClean="0">
                <a:solidFill>
                  <a:srgbClr val="FF0000"/>
                </a:solidFill>
              </a:rPr>
              <a:t>nastoupit</a:t>
            </a:r>
            <a:r>
              <a:rPr lang="cs-CZ" sz="3600" dirty="0" smtClean="0"/>
              <a:t>.</a:t>
            </a:r>
          </a:p>
          <a:p>
            <a:pPr>
              <a:buNone/>
            </a:pPr>
            <a:r>
              <a:rPr lang="cs-CZ" sz="3600" b="1" u="wavyHeavy" dirty="0" smtClean="0">
                <a:solidFill>
                  <a:srgbClr val="7030A0"/>
                </a:solidFill>
              </a:rPr>
              <a:t>Musel</a:t>
            </a:r>
            <a:r>
              <a:rPr lang="cs-CZ" sz="3600" b="1" dirty="0" smtClean="0">
                <a:solidFill>
                  <a:srgbClr val="7030A0"/>
                </a:solidFill>
              </a:rPr>
              <a:t> </a:t>
            </a:r>
            <a:r>
              <a:rPr lang="cs-CZ" sz="3600" dirty="0" smtClean="0"/>
              <a:t>rychle </a:t>
            </a:r>
            <a:r>
              <a:rPr lang="cs-CZ" sz="3600" b="1" u="wavyHeavy" dirty="0" smtClean="0">
                <a:solidFill>
                  <a:srgbClr val="FF0000"/>
                </a:solidFill>
              </a:rPr>
              <a:t>utíkat</a:t>
            </a:r>
            <a:r>
              <a:rPr lang="cs-CZ" sz="3600" dirty="0" smtClean="0"/>
              <a:t> pryč.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0" y="11663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cs-CZ" sz="5300" b="1" u="sng" dirty="0" smtClean="0">
                <a:solidFill>
                  <a:srgbClr val="FF0000"/>
                </a:solidFill>
              </a:rPr>
              <a:t/>
            </a:r>
            <a:br>
              <a:rPr lang="cs-CZ" sz="5300" b="1" u="sng" dirty="0" smtClean="0">
                <a:solidFill>
                  <a:srgbClr val="FF0000"/>
                </a:solidFill>
              </a:rPr>
            </a:br>
            <a:endParaRPr lang="cs-CZ" sz="4000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278092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cs-CZ" sz="3600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cs-CZ" sz="3600" b="1" u="wavyHeavy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cs-CZ" sz="3600" b="1" u="wavyHeavy" dirty="0" smtClean="0">
                <a:solidFill>
                  <a:srgbClr val="7030A0"/>
                </a:solidFill>
              </a:rPr>
              <a:t>Přestaň</a:t>
            </a:r>
            <a:r>
              <a:rPr lang="cs-CZ" sz="3600" u="wavyHeavy" dirty="0" smtClean="0"/>
              <a:t> </a:t>
            </a:r>
            <a:r>
              <a:rPr lang="cs-CZ" sz="3600" b="1" u="wavyHeavy" dirty="0" smtClean="0">
                <a:solidFill>
                  <a:srgbClr val="FF0000"/>
                </a:solidFill>
              </a:rPr>
              <a:t>si</a:t>
            </a:r>
            <a:r>
              <a:rPr lang="cs-CZ" sz="3600" u="wavyHeavy" dirty="0" smtClean="0"/>
              <a:t> </a:t>
            </a:r>
            <a:r>
              <a:rPr lang="cs-CZ" sz="3600" dirty="0" smtClean="0"/>
              <a:t>už pořád jen </a:t>
            </a:r>
            <a:r>
              <a:rPr lang="cs-CZ" sz="3600" b="1" u="wavyHeavy" dirty="0" smtClean="0">
                <a:solidFill>
                  <a:srgbClr val="FF0000"/>
                </a:solidFill>
              </a:rPr>
              <a:t>stěžovat</a:t>
            </a:r>
            <a:r>
              <a:rPr lang="cs-CZ" sz="3600" dirty="0" smtClean="0"/>
              <a:t>.</a:t>
            </a:r>
          </a:p>
          <a:p>
            <a:pPr>
              <a:buNone/>
            </a:pPr>
            <a:r>
              <a:rPr lang="cs-CZ" sz="3600" b="1" u="wavyHeavy" dirty="0" smtClean="0">
                <a:solidFill>
                  <a:srgbClr val="7030A0"/>
                </a:solidFill>
              </a:rPr>
              <a:t>Přestával</a:t>
            </a:r>
            <a:r>
              <a:rPr lang="cs-CZ" sz="3600" u="wavyHeavy" dirty="0" smtClean="0"/>
              <a:t> </a:t>
            </a:r>
            <a:r>
              <a:rPr lang="cs-CZ" sz="3600" b="1" u="wavyHeavy" dirty="0" smtClean="0">
                <a:solidFill>
                  <a:srgbClr val="FF0000"/>
                </a:solidFill>
              </a:rPr>
              <a:t>věřit</a:t>
            </a:r>
            <a:r>
              <a:rPr lang="cs-CZ" sz="3600" u="wavyHeavy" dirty="0" smtClean="0"/>
              <a:t> </a:t>
            </a:r>
            <a:r>
              <a:rPr lang="cs-CZ" sz="3600" dirty="0" smtClean="0"/>
              <a:t>sám sobě.</a:t>
            </a:r>
          </a:p>
          <a:p>
            <a:pPr>
              <a:buNone/>
            </a:pPr>
            <a:r>
              <a:rPr lang="cs-CZ" sz="3600" b="1" u="wavyHeavy" dirty="0" smtClean="0">
                <a:solidFill>
                  <a:srgbClr val="7030A0"/>
                </a:solidFill>
              </a:rPr>
              <a:t>Začne</a:t>
            </a:r>
            <a:r>
              <a:rPr lang="cs-CZ" sz="3600" u="wavyHeavy" dirty="0" smtClean="0"/>
              <a:t> </a:t>
            </a:r>
            <a:r>
              <a:rPr lang="cs-CZ" sz="3600" b="1" u="wavyHeavy" dirty="0" smtClean="0">
                <a:solidFill>
                  <a:srgbClr val="FF0000"/>
                </a:solidFill>
              </a:rPr>
              <a:t>se</a:t>
            </a:r>
            <a:r>
              <a:rPr lang="cs-CZ" sz="3600" u="wavyHeavy" dirty="0" smtClean="0"/>
              <a:t> </a:t>
            </a:r>
            <a:r>
              <a:rPr lang="cs-CZ" sz="3600" dirty="0" smtClean="0"/>
              <a:t>opravdu </a:t>
            </a:r>
            <a:r>
              <a:rPr lang="cs-CZ" sz="3600" b="1" u="wavyHeavy" dirty="0" smtClean="0">
                <a:solidFill>
                  <a:srgbClr val="FF0000"/>
                </a:solidFill>
              </a:rPr>
              <a:t>učit</a:t>
            </a:r>
            <a:r>
              <a:rPr lang="cs-CZ" sz="3600" dirty="0" smtClean="0"/>
              <a:t>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79512" y="548680"/>
            <a:ext cx="8856984" cy="347787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cs-CZ" sz="3600" u="sng" dirty="0" smtClean="0"/>
          </a:p>
          <a:p>
            <a:pPr>
              <a:buFont typeface="Arial" pitchFamily="34" charset="0"/>
              <a:buChar char="•"/>
            </a:pPr>
            <a:r>
              <a:rPr lang="cs-CZ" sz="3600" u="sng" dirty="0" smtClean="0"/>
              <a:t>= </a:t>
            </a:r>
            <a:r>
              <a:rPr lang="cs-CZ" sz="3600" b="1" u="sng" dirty="0" smtClean="0">
                <a:solidFill>
                  <a:srgbClr val="7030A0"/>
                </a:solidFill>
              </a:rPr>
              <a:t>fázové sloveso </a:t>
            </a:r>
            <a:r>
              <a:rPr lang="cs-CZ" sz="3600" u="sng" dirty="0" smtClean="0"/>
              <a:t>+ </a:t>
            </a:r>
            <a:r>
              <a:rPr lang="cs-CZ" sz="3600" b="1" u="sng" dirty="0" smtClean="0">
                <a:solidFill>
                  <a:srgbClr val="FF0000"/>
                </a:solidFill>
              </a:rPr>
              <a:t>infinitiv</a:t>
            </a:r>
            <a:endParaRPr lang="cs-CZ" sz="3600" dirty="0" smtClean="0"/>
          </a:p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přestat, přestávat</a:t>
            </a:r>
          </a:p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začít, začínat</a:t>
            </a:r>
          </a:p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zůstat, zůstávat</a:t>
            </a:r>
          </a:p>
          <a:p>
            <a:endParaRPr lang="cs-CZ" sz="4000" b="1" dirty="0">
              <a:solidFill>
                <a:srgbClr val="7030A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323528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Přísudek slovesný složený</a:t>
            </a:r>
            <a:endParaRPr kumimoji="0" lang="cs-CZ" sz="4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0" y="11663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0000FF"/>
                </a:solidFill>
              </a:rPr>
              <a:t>zápis</a:t>
            </a:r>
            <a:endParaRPr lang="cs-CZ" sz="24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cs-CZ" b="1" u="wavyHeavy" dirty="0" smtClean="0">
                <a:solidFill>
                  <a:srgbClr val="7030A0"/>
                </a:solidFill>
              </a:rPr>
              <a:t>mohl přemýšlet	</a:t>
            </a:r>
            <a:r>
              <a:rPr lang="cs-CZ" b="1" dirty="0" smtClean="0">
                <a:solidFill>
                  <a:srgbClr val="7030A0"/>
                </a:solidFill>
              </a:rPr>
              <a:t>		</a:t>
            </a:r>
            <a:r>
              <a:rPr lang="cs-CZ" b="1" u="wavyHeavy" dirty="0" smtClean="0">
                <a:solidFill>
                  <a:srgbClr val="7030A0"/>
                </a:solidFill>
              </a:rPr>
              <a:t>začal přemýšlet</a:t>
            </a:r>
          </a:p>
          <a:p>
            <a:pPr>
              <a:buNone/>
            </a:pPr>
            <a:r>
              <a:rPr lang="cs-CZ" b="1" u="wavyHeavy" dirty="0" smtClean="0">
                <a:solidFill>
                  <a:srgbClr val="7030A0"/>
                </a:solidFill>
              </a:rPr>
              <a:t>musel přemýšlet</a:t>
            </a:r>
            <a:r>
              <a:rPr lang="cs-CZ" b="1" dirty="0" smtClean="0">
                <a:solidFill>
                  <a:srgbClr val="7030A0"/>
                </a:solidFill>
              </a:rPr>
              <a:t>		</a:t>
            </a:r>
            <a:r>
              <a:rPr lang="cs-CZ" b="1" u="wavyHeavy" dirty="0" smtClean="0">
                <a:solidFill>
                  <a:srgbClr val="7030A0"/>
                </a:solidFill>
              </a:rPr>
              <a:t>přestal přemýšlet</a:t>
            </a:r>
          </a:p>
          <a:p>
            <a:pPr>
              <a:buNone/>
            </a:pPr>
            <a:r>
              <a:rPr lang="cs-CZ" b="1" u="wavyHeavy" dirty="0" smtClean="0">
                <a:solidFill>
                  <a:srgbClr val="7030A0"/>
                </a:solidFill>
              </a:rPr>
              <a:t>směl přemýšlet</a:t>
            </a:r>
          </a:p>
          <a:p>
            <a:pPr>
              <a:buNone/>
            </a:pPr>
            <a:r>
              <a:rPr lang="cs-CZ" b="1" u="wavyHeavy" dirty="0" smtClean="0">
                <a:solidFill>
                  <a:srgbClr val="7030A0"/>
                </a:solidFill>
              </a:rPr>
              <a:t>měl přemýšlet</a:t>
            </a:r>
          </a:p>
          <a:p>
            <a:pPr>
              <a:buNone/>
            </a:pPr>
            <a:r>
              <a:rPr lang="cs-CZ" b="1" u="wavyHeavy" dirty="0" smtClean="0">
                <a:solidFill>
                  <a:srgbClr val="7030A0"/>
                </a:solidFill>
              </a:rPr>
              <a:t>chtěl přemýšlet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u="wavyHeavy" dirty="0" smtClean="0">
                <a:solidFill>
                  <a:srgbClr val="FF0000"/>
                </a:solidFill>
              </a:rPr>
              <a:t>snažil se </a:t>
            </a:r>
            <a:r>
              <a:rPr lang="cs-CZ" dirty="0" smtClean="0"/>
              <a:t>přemýšlet</a:t>
            </a:r>
          </a:p>
          <a:p>
            <a:pPr>
              <a:buNone/>
            </a:pPr>
            <a:r>
              <a:rPr lang="cs-CZ" u="wavyHeavy" dirty="0" smtClean="0">
                <a:solidFill>
                  <a:srgbClr val="FF0000"/>
                </a:solidFill>
              </a:rPr>
              <a:t>zkoušel </a:t>
            </a:r>
            <a:r>
              <a:rPr lang="cs-CZ" dirty="0" smtClean="0"/>
              <a:t>přemýšlet</a:t>
            </a:r>
          </a:p>
          <a:p>
            <a:pPr>
              <a:buNone/>
            </a:pPr>
            <a:r>
              <a:rPr lang="cs-CZ" u="wavyHeavy" dirty="0" smtClean="0">
                <a:solidFill>
                  <a:srgbClr val="FF0000"/>
                </a:solidFill>
              </a:rPr>
              <a:t>zapomněl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přemýšlet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14338" name="Picture 2" descr="Image result for učení mučení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924944"/>
            <a:ext cx="2841104" cy="2841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114300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Urči druh přísudku – </a:t>
            </a:r>
            <a:r>
              <a:rPr lang="cs-CZ" sz="3200" b="1" dirty="0" err="1" smtClean="0"/>
              <a:t>Přs</a:t>
            </a:r>
            <a:r>
              <a:rPr lang="cs-CZ" sz="3200" b="1" dirty="0" smtClean="0"/>
              <a:t>, nebo </a:t>
            </a:r>
            <a:r>
              <a:rPr lang="cs-CZ" sz="3200" b="1" dirty="0" err="1" smtClean="0"/>
              <a:t>Přss</a:t>
            </a:r>
            <a:r>
              <a:rPr lang="cs-CZ" sz="3200" b="1" dirty="0" smtClean="0"/>
              <a:t>?</a:t>
            </a:r>
            <a:endParaRPr lang="cs-CZ" sz="32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39552" y="1196752"/>
            <a:ext cx="6480720" cy="452596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cs-CZ" sz="3200" dirty="0" smtClean="0"/>
              <a:t>Pes neopustil boudu.</a:t>
            </a:r>
          </a:p>
          <a:p>
            <a:pPr marL="514350" indent="-514350">
              <a:buNone/>
            </a:pPr>
            <a:r>
              <a:rPr lang="cs-CZ" sz="3200" dirty="0" smtClean="0"/>
              <a:t>Zapomněl přinést sešit.</a:t>
            </a:r>
          </a:p>
          <a:p>
            <a:pPr marL="514350" indent="-514350">
              <a:buNone/>
            </a:pPr>
            <a:r>
              <a:rPr lang="cs-CZ" sz="3200" dirty="0" smtClean="0"/>
              <a:t>Zapomněl sešit.</a:t>
            </a:r>
          </a:p>
          <a:p>
            <a:pPr marL="514350" indent="-514350">
              <a:buNone/>
            </a:pPr>
            <a:r>
              <a:rPr lang="cs-CZ" sz="3200" dirty="0" smtClean="0"/>
              <a:t>Chtěl bych si koupit nové kolo.</a:t>
            </a:r>
          </a:p>
          <a:p>
            <a:pPr marL="514350" indent="-514350">
              <a:buNone/>
            </a:pPr>
            <a:r>
              <a:rPr lang="cs-CZ" sz="3200" dirty="0" smtClean="0"/>
              <a:t>Ztratil jsem to včera.</a:t>
            </a:r>
          </a:p>
          <a:p>
            <a:pPr marL="514350" indent="-514350">
              <a:buNone/>
            </a:pPr>
            <a:r>
              <a:rPr lang="cs-CZ" sz="3200" dirty="0" smtClean="0"/>
              <a:t>Koupil bych si nové kolo.</a:t>
            </a:r>
          </a:p>
          <a:p>
            <a:pPr marL="514350" indent="-514350">
              <a:buNone/>
            </a:pPr>
            <a:r>
              <a:rPr lang="cs-CZ" sz="3200" dirty="0" smtClean="0"/>
              <a:t>Už nic nechci!</a:t>
            </a:r>
          </a:p>
          <a:p>
            <a:pPr marL="514350" indent="-514350">
              <a:buNone/>
            </a:pP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706</Words>
  <Application>Microsoft Office PowerPoint</Application>
  <PresentationFormat>Předvádění na obrazovce (4:3)</PresentationFormat>
  <Paragraphs>194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sady Office</vt:lpstr>
      <vt:lpstr>Snímek 1</vt:lpstr>
      <vt:lpstr>Větné členy</vt:lpstr>
      <vt:lpstr>Druhy přísudku</vt:lpstr>
      <vt:lpstr>Přísudek - Př</vt:lpstr>
      <vt:lpstr>1) Přísudek slovesný </vt:lpstr>
      <vt:lpstr>Přísudek slovesný složený</vt:lpstr>
      <vt:lpstr> </vt:lpstr>
      <vt:lpstr>Snímek 8</vt:lpstr>
      <vt:lpstr>Urči druh přísudku – Přs, nebo Přss?</vt:lpstr>
      <vt:lpstr>Řešení: Urči druh přísudku – Přs, nebo Přss?</vt:lpstr>
      <vt:lpstr>Urči druh přísudku – Přs, nebo Přss?</vt:lpstr>
      <vt:lpstr>Urči druh přísudku – Přs, nebo Přss?</vt:lpstr>
      <vt:lpstr>2) Přísudek jmenný se sponou (Přjs)</vt:lpstr>
      <vt:lpstr>Najdi přísudek jmenný se sponou</vt:lpstr>
      <vt:lpstr>Řešení:</vt:lpstr>
      <vt:lpstr>3. Přísudek jmenný beze spony(Přj beze sp.)</vt:lpstr>
      <vt:lpstr>Přísudek vyjádřený citoslovcem (Př cit)</vt:lpstr>
      <vt:lpstr>Urči druh přísudku</vt:lpstr>
      <vt:lpstr>Řešení:</vt:lpstr>
      <vt:lpstr>Snímek 20</vt:lpstr>
      <vt:lpstr>Snímek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Druhy přísudku</dc:title>
  <dc:creator>Petra</dc:creator>
  <cp:lastModifiedBy>Josef Vlk</cp:lastModifiedBy>
  <cp:revision>43</cp:revision>
  <dcterms:created xsi:type="dcterms:W3CDTF">2010-05-04T19:10:16Z</dcterms:created>
  <dcterms:modified xsi:type="dcterms:W3CDTF">2020-03-17T13:11:06Z</dcterms:modified>
</cp:coreProperties>
</file>