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1" r:id="rId2"/>
    <p:sldId id="256" r:id="rId3"/>
    <p:sldId id="261" r:id="rId4"/>
    <p:sldId id="298" r:id="rId5"/>
    <p:sldId id="293" r:id="rId6"/>
    <p:sldId id="259" r:id="rId7"/>
    <p:sldId id="264" r:id="rId8"/>
    <p:sldId id="292" r:id="rId9"/>
    <p:sldId id="262" r:id="rId10"/>
    <p:sldId id="266" r:id="rId11"/>
    <p:sldId id="263" r:id="rId12"/>
    <p:sldId id="267" r:id="rId13"/>
    <p:sldId id="265" r:id="rId14"/>
    <p:sldId id="269" r:id="rId15"/>
    <p:sldId id="268" r:id="rId16"/>
    <p:sldId id="295" r:id="rId17"/>
    <p:sldId id="270" r:id="rId18"/>
    <p:sldId id="271" r:id="rId19"/>
    <p:sldId id="272" r:id="rId20"/>
    <p:sldId id="273" r:id="rId21"/>
    <p:sldId id="280" r:id="rId22"/>
    <p:sldId id="281" r:id="rId23"/>
    <p:sldId id="285" r:id="rId24"/>
    <p:sldId id="286" r:id="rId25"/>
    <p:sldId id="289" r:id="rId26"/>
    <p:sldId id="282" r:id="rId27"/>
    <p:sldId id="283" r:id="rId28"/>
    <p:sldId id="294" r:id="rId29"/>
    <p:sldId id="297" r:id="rId30"/>
    <p:sldId id="284" r:id="rId31"/>
    <p:sldId id="287" r:id="rId32"/>
    <p:sldId id="288" r:id="rId33"/>
    <p:sldId id="303" r:id="rId34"/>
    <p:sldId id="302" r:id="rId35"/>
    <p:sldId id="296" r:id="rId36"/>
    <p:sldId id="274" r:id="rId37"/>
    <p:sldId id="291" r:id="rId38"/>
    <p:sldId id="275" r:id="rId39"/>
    <p:sldId id="276" r:id="rId40"/>
    <p:sldId id="277" r:id="rId41"/>
    <p:sldId id="299" r:id="rId42"/>
    <p:sldId id="30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1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D86C-0F07-4A61-9C25-61120427F7E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3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D86C-0F07-4A61-9C25-61120427F7E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5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Cathedral_of_the_Annunciation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ssumption_Cathedral_Kremlin.jpg" TargetMode="External"/><Relationship Id="rId2" Type="http://schemas.openxmlformats.org/officeDocument/2006/relationships/hyperlink" Target="http://commons.wikimedia.org/wiki/File:Dormition_(Kremlin)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hangelsky_sobor_(Kreml).JPG" TargetMode="External"/><Relationship Id="rId2" Type="http://schemas.openxmlformats.org/officeDocument/2006/relationships/hyperlink" Target="http://commons.wikimedia.org/wiki/File:Cathedral_of_the_Archangel_in_Moscow_Kremlin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0;&#1091;&#1087;&#1086;&#1083;_&#1048;&#1074;&#1072;&#1085;&#1072;_&#1042;&#1077;&#1083;&#1080;&#1082;&#1086;&#1075;&#1086;.jpg" TargetMode="External"/><Relationship Id="rId2" Type="http://schemas.openxmlformats.org/officeDocument/2006/relationships/hyperlink" Target="http://commons.wikimedia.org/wiki/File:Clocher_d'Ivan_le_Grand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sar_bell.jpg" TargetMode="External"/><Relationship Id="rId2" Type="http://schemas.openxmlformats.org/officeDocument/2006/relationships/hyperlink" Target="http://commons.wikimedia.org/wiki/File:Tsar_Kolokol_with_humans_for_perspective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TsarCannonJuly2004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Square_(pixinn.net)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nt_Vasily_cathedral_in_Moscow.JPG" TargetMode="External"/><Relationship Id="rId2" Type="http://schemas.openxmlformats.org/officeDocument/2006/relationships/hyperlink" Target="http://commons.wikimedia.org/wiki/File:Moscow_July_2011-4a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UM,_Moscow,_Russia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um_by_night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ructure_of_the_Roof_of_Upper_Trading_Rows_by_Vladimir_Shukhov_6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commons.wikimedia.org/wiki/File:State_History_Museum.jpg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05-2012_Bolshoi_after_renewal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side_Moscow_Bolshoi_Theatre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omsomolskaya_Square.JP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,_Arbat_33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tv_st.jp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State_Tretyakov_Gallery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etyakovskaya_gallery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scow_State_University_crop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skva_MGU_1.jpg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1%D1%82%D0%B0%D0%BD%D0%BA%D0%B8%D0%BD%D1%81%D0%BA%D0%B0%D1%8F_%D1%82%D0%B5%D0%BB%D0%B5%D0%B1%D0%B0%D1%88%D0%BD%D1%8F#cite_note-pestrikov-1" TargetMode="External"/><Relationship Id="rId13" Type="http://schemas.openxmlformats.org/officeDocument/2006/relationships/hyperlink" Target="https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3" Type="http://schemas.openxmlformats.org/officeDocument/2006/relationships/hyperlink" Target="https://ru.wikipedia.org/wiki/%D0%A2%D0%B5%D0%BB%D0%B5%D1%80%D0%B0%D0%B4%D0%B8%D0%BE%D0%B2%D0%B5%D1%89%D0%B0%D0%BD%D0%B8%D0%B5" TargetMode="External"/><Relationship Id="rId7" Type="http://schemas.openxmlformats.org/officeDocument/2006/relationships/hyperlink" Target="https://ru.wikipedia.org/wiki/%D0%9C%D0%BE%D1%81%D0%BA%D0%B2%D0%B0" TargetMode="External"/><Relationship Id="rId12" Type="http://schemas.openxmlformats.org/officeDocument/2006/relationships/hyperlink" Target="https://ru.wikipedia.org/w/index.php?title=%D0%92%D1%81%D0%B5%D0%BC%D0%B8%D1%80%D0%BD%D0%B0%D1%8F_%D1%84%D0%B5%D0%B4%D0%B5%D1%80%D0%B0%D1%86%D0%B8%D1%8F_%D0%B2%D1%8B%D1%81%D0%BE%D1%82%D0%BD%D1%8B%D1%85_%D0%B1%D0%B0%D1%88%D0%B5%D0%BD&amp;action=edit&amp;redlink=1" TargetMode="External"/><Relationship Id="rId2" Type="http://schemas.openxmlformats.org/officeDocument/2006/relationships/hyperlink" Target="https://ru.wikipedia.org/wiki/%D0%A2%D0%B5%D0%BB%D0%B5%D0%B1%D0%B0%D1%88%D0%BD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1%D1%82%D0%B0%D0%BD%D0%BA%D0%B8%D0%BD%D1%81%D0%BA%D0%B8%D0%B9_%D1%80%D0%B0%D0%B9%D0%BE%D0%BD" TargetMode="External"/><Relationship Id="rId11" Type="http://schemas.openxmlformats.org/officeDocument/2006/relationships/hyperlink" Target="https://ru.wikipedia.org/wiki/%D0%9E%D1%81%D1%82%D0%B0%D0%BD%D0%BA%D0%B8%D0%BD%D1%81%D0%BA%D0%B0%D1%8F_%D1%82%D0%B5%D0%BB%D0%B5%D0%B1%D0%B0%D1%88%D0%BD%D1%8F#cite_note-2" TargetMode="External"/><Relationship Id="rId5" Type="http://schemas.openxmlformats.org/officeDocument/2006/relationships/hyperlink" Target="https://ru.wikipedia.org/wiki/%D0%91%D0%B0%D1%88%D0%BD%D1%8F" TargetMode="External"/><Relationship Id="rId10" Type="http://schemas.openxmlformats.org/officeDocument/2006/relationships/hyperlink" Target="https://ru.wikipedia.org/wiki/%D0%A1%D0%BF%D0%B8%D1%81%D0%BE%D0%BA_%D1%81%D0%B0%D0%BC%D1%8B%D1%85_%D0%B2%D1%8B%D1%81%D0%BE%D0%BA%D0%B8%D1%85_%D1%81%D0%BE%D0%BE%D1%80%D1%83%D0%B6%D0%B5%D0%BD%D0%B8%D0%B9_%D0%95%D0%B2%D1%80%D0%BE%D0%BF%D1%8B" TargetMode="External"/><Relationship Id="rId4" Type="http://schemas.openxmlformats.org/officeDocument/2006/relationships/hyperlink" Target="https://ru.wikipedia.org/wiki/%D0%A0%D0%B0%D0%B4%D0%B8%D0%BE%D0%B2%D0%B5%D1%89%D0%B0%D0%BD%D0%B8%D0%B5" TargetMode="External"/><Relationship Id="rId9" Type="http://schemas.openxmlformats.org/officeDocument/2006/relationships/hyperlink" Target="https://ru.wikipedia.org/wiki/%D0%A1%D0%BF%D0%B8%D1%81%D0%BE%D0%BA_%D1%81%D0%B0%D0%BC%D1%8B%D1%85_%D0%B2%D1%8B%D1%81%D0%BE%D0%BA%D0%B8%D1%85_%D0%B7%D0%B4%D0%B0%D0%BD%D0%B8%D0%B9_%D0%B8_%D1%81%D0%BE%D0%BE%D1%80%D1%83%D0%B6%D0%B5%D0%BD%D0%B8%D0%B9_%D0%BC%D0%B8%D1%80%D0%B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source=images&amp;cd=&amp;cad=rja&amp;uact=8&amp;ved=2ahUKEwiFjZiixojbAhXBfFAKHWnLCw8QjRx6BAgBEAU&amp;url=https://mapio.net/o/4976955/&amp;psig=AOvVaw0AcSMeIM9imE03f5oBQ39J&amp;ust=152650227058445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tro_wagon_81-720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ovokosino_metro_4.jpg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Mayakovskaya_after_renewing_2010.jp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ievski_railstation.JP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Moscow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Coat_of_Arms_of_Moscow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ko_international.jpg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Kremlin_from_Kamenny_bridg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9;&#1089;&#1090;&#1091;&#1087;2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3;&#1086;&#1095;&#1085;&#1072;&#1103;-&#1052;&#1086;&#1089;&#1082;&#1074;&#1072;,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asskaya_Tower.jpg" TargetMode="External"/><Relationship Id="rId2" Type="http://schemas.openxmlformats.org/officeDocument/2006/relationships/hyperlink" Target="http://commons.wikimedia.org/wiki/File:0_4707b_6549aa91_spasskaya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40884"/>
              </p:ext>
            </p:extLst>
          </p:nvPr>
        </p:nvGraphicFramePr>
        <p:xfrm>
          <a:off x="413284" y="692694"/>
          <a:ext cx="8407188" cy="49384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6825"/>
                <a:gridCol w="6620363"/>
              </a:tblGrid>
              <a:tr h="566260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Moskva</a:t>
                      </a:r>
                    </a:p>
                  </a:txBody>
                  <a:tcPr anchor="ctr"/>
                </a:tc>
              </a:tr>
              <a:tr h="56625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9. ročník</a:t>
                      </a:r>
                    </a:p>
                  </a:txBody>
                  <a:tcPr anchor="ctr"/>
                </a:tc>
              </a:tr>
              <a:tr h="62187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6218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Moskvě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18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Moskva, Moskevský Kreml, Rudé náměstí,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Treťjakovská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galerie, Velké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divadlo, Moskevská státní univerzita M. V.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Lomonosova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Ostankino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189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7. 3. 2017</a:t>
                      </a:r>
                      <a:r>
                        <a:rPr lang="cs-CZ" sz="1600" b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600" b="0" baseline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baseline="0" smtClean="0">
                          <a:latin typeface="Arial" pitchFamily="34" charset="0"/>
                          <a:cs typeface="Arial" pitchFamily="34" charset="0"/>
                        </a:rPr>
                        <a:t>upraveno </a:t>
                      </a:r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190">
                <a:tc>
                  <a:txBody>
                    <a:bodyPr/>
                    <a:lstStyle/>
                    <a:p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190">
                <a:tc>
                  <a:txBody>
                    <a:bodyPr/>
                    <a:lstStyle/>
                    <a:p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0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Благовещенский собор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1476375" y="476250"/>
            <a:ext cx="6118225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commons.wikimedia.org/wiki/File:The_Cathedral_of_the_Annunciation.jpg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Успенский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70" dirty="0" smtClean="0"/>
              <a:t>&lt;</a:t>
            </a:r>
            <a:r>
              <a:rPr lang="cs-CZ" sz="1600" spc="-70" dirty="0" smtClean="0">
                <a:hlinkClick r:id="rId2"/>
              </a:rPr>
              <a:t>http://commons.wikimedia.org/wiki/File:Dormition</a:t>
            </a:r>
            <a:r>
              <a:rPr lang="cs-CZ" sz="1600" spc="-70" dirty="0">
                <a:hlinkClick r:id="rId2"/>
              </a:rPr>
              <a:t>_(Kremlin).</a:t>
            </a:r>
            <a:r>
              <a:rPr lang="cs-CZ" sz="1600" spc="-70" dirty="0" smtClean="0">
                <a:hlinkClick r:id="rId2"/>
              </a:rPr>
              <a:t>JPG</a:t>
            </a:r>
            <a:r>
              <a:rPr lang="pl-PL" sz="1600" spc="-70" dirty="0" smtClean="0"/>
              <a:t>&gt;, Dostupný </a:t>
            </a:r>
            <a:r>
              <a:rPr lang="pl-PL" sz="1600" spc="-70" dirty="0"/>
              <a:t>pod </a:t>
            </a:r>
            <a:r>
              <a:rPr lang="pl-PL" sz="1600" spc="-70" dirty="0" smtClean="0"/>
              <a:t>licencí Creative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80" dirty="0" smtClean="0"/>
              <a:t>Commons </a:t>
            </a:r>
            <a:r>
              <a:rPr lang="pl-PL" sz="1600" spc="-80" dirty="0"/>
              <a:t>na WWW</a:t>
            </a:r>
            <a:r>
              <a:rPr lang="pl-PL" sz="1600" spc="-80" dirty="0" smtClean="0"/>
              <a:t>: &lt;</a:t>
            </a:r>
            <a:r>
              <a:rPr lang="pl-PL" sz="1600" spc="-80" dirty="0" smtClean="0">
                <a:hlinkClick r:id="rId3"/>
              </a:rPr>
              <a:t>http</a:t>
            </a:r>
            <a:r>
              <a:rPr lang="pl-PL" sz="1600" spc="-80" dirty="0">
                <a:hlinkClick r:id="rId3"/>
              </a:rPr>
              <a:t>://</a:t>
            </a:r>
            <a:r>
              <a:rPr lang="pl-PL" sz="1600" spc="-80" dirty="0" smtClean="0">
                <a:hlinkClick r:id="rId3"/>
              </a:rPr>
              <a:t>commons.wikimedia.org/wiki/File:Assumption_Cathedral_Kremlin.jpg</a:t>
            </a:r>
            <a:r>
              <a:rPr lang="pl-PL" sz="1600" spc="-80" dirty="0" smtClean="0"/>
              <a:t>&gt;</a:t>
            </a:r>
            <a:endParaRPr lang="pl-PL" sz="1600" spc="-80" dirty="0"/>
          </a:p>
          <a:p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6" name="Zástupný symbol pro 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8939"/>
          <a:stretch>
            <a:fillRect/>
          </a:stretch>
        </p:blipFill>
        <p:spPr>
          <a:xfrm>
            <a:off x="4572074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Архангельский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commons.wikimedia.org/wiki/File:Cathedral_of_the_Archangel_in_Moscow_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10" dirty="0" smtClean="0">
                <a:hlinkClick r:id="rId2"/>
              </a:rPr>
              <a:t>Kremlin.jpg</a:t>
            </a:r>
            <a:r>
              <a:rPr lang="pl-PL" sz="1600" spc="-10" dirty="0" smtClean="0"/>
              <a:t>&gt;, &lt;</a:t>
            </a:r>
            <a:r>
              <a:rPr lang="pl-PL" sz="1600" spc="-10" dirty="0" smtClean="0">
                <a:hlinkClick r:id="rId3"/>
              </a:rPr>
              <a:t>http</a:t>
            </a:r>
            <a:r>
              <a:rPr lang="pl-PL" sz="1600" spc="-10" dirty="0">
                <a:hlinkClick r:id="rId3"/>
              </a:rPr>
              <a:t>://commons.wikimedia.org/wiki/File:Arhangelsky_sobor_(Kreml).</a:t>
            </a:r>
            <a:r>
              <a:rPr lang="pl-PL" sz="1600" spc="-10" dirty="0" smtClean="0">
                <a:hlinkClick r:id="rId3"/>
              </a:rPr>
              <a:t>JPG</a:t>
            </a:r>
            <a:r>
              <a:rPr lang="pl-PL" sz="1600" spc="-10" dirty="0" smtClean="0"/>
              <a:t>&gt;</a:t>
            </a:r>
            <a:endParaRPr lang="pl-PL" sz="1600" spc="-10" dirty="0"/>
          </a:p>
          <a:p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1477"/>
          <a:stretch>
            <a:fillRect/>
          </a:stretch>
        </p:blipFill>
        <p:spPr>
          <a:xfrm>
            <a:off x="4572074" y="476250"/>
            <a:ext cx="3816350" cy="4681538"/>
          </a:xfrm>
        </p:spPr>
      </p:pic>
      <p:pic>
        <p:nvPicPr>
          <p:cNvPr id="7" name="Zástupný symbol pro 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83568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Колокольня Ивана Великого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commons.wikimedia.org/wiki/File:Clocher_d%27Ivan_le_Grand.jpg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Купол_Ивана_Великого.</a:t>
            </a:r>
            <a:r>
              <a:rPr lang="pl-PL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6" name="Zástupný symbol pro 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Царь–колокол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spc="-20" dirty="0" smtClean="0"/>
              <a:t>&lt;</a:t>
            </a:r>
            <a:r>
              <a:rPr lang="cs-CZ" sz="1600" spc="-20" dirty="0" smtClean="0">
                <a:hlinkClick r:id="rId2"/>
              </a:rPr>
              <a:t>http</a:t>
            </a:r>
            <a:r>
              <a:rPr lang="cs-CZ" sz="1600" spc="-20" dirty="0">
                <a:hlinkClick r:id="rId2"/>
              </a:rPr>
              <a:t>://</a:t>
            </a:r>
            <a:r>
              <a:rPr lang="cs-CZ" sz="1600" spc="-20" dirty="0" smtClean="0">
                <a:hlinkClick r:id="rId2"/>
              </a:rPr>
              <a:t>commons.wikimedia.org/wiki/File:Tsar_Kolokol_with_humans_for_perspective.JPG</a:t>
            </a:r>
            <a:r>
              <a:rPr lang="pl-PL" sz="1600" spc="-20" dirty="0" smtClean="0"/>
              <a:t>&gt;,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commons.wikimedia.org/wiki/File:Tsar_bell.jpg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13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5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672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Царь-пушка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commons.wikimedia.org/wiki/File:TheTsarCannonJuly2004.jpg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Площади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Красная площадь – там храм Василия Блаженого, Главный универмаг Москвы (ГУМ) и здание Государственного исторического музея</a:t>
            </a:r>
            <a:endParaRPr lang="ru-RU" sz="2600" dirty="0"/>
          </a:p>
          <a:p>
            <a:r>
              <a:rPr lang="ru-RU" sz="2600" dirty="0" smtClean="0"/>
              <a:t>Манежная площадь – там бывший Манеж</a:t>
            </a:r>
          </a:p>
          <a:p>
            <a:r>
              <a:rPr lang="ru-RU" sz="2600" dirty="0" smtClean="0"/>
              <a:t>Театральная площадь – там Большой театр оперы и балета и другой старейший театр Москвы Малый театр</a:t>
            </a:r>
          </a:p>
          <a:p>
            <a:r>
              <a:rPr lang="ru-RU" sz="2600" dirty="0"/>
              <a:t>Комсомольская площадь, </a:t>
            </a:r>
            <a:r>
              <a:rPr lang="ru-RU" sz="2600" dirty="0" smtClean="0"/>
              <a:t>там вокзалы Казанский Ленинградский и Ярославский, </a:t>
            </a:r>
            <a:r>
              <a:rPr lang="ru-RU" sz="2600" dirty="0"/>
              <a:t>называется площадью трёх </a:t>
            </a:r>
            <a:r>
              <a:rPr lang="ru-RU" sz="2600" dirty="0" smtClean="0"/>
              <a:t>вокзалов</a:t>
            </a:r>
          </a:p>
        </p:txBody>
      </p:sp>
    </p:spTree>
    <p:extLst>
      <p:ext uri="{BB962C8B-B14F-4D97-AF65-F5344CB8AC3E}">
        <p14:creationId xmlns:p14="http://schemas.microsoft.com/office/powerpoint/2010/main" val="7176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Красная площадь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://commons.wikimedia.org/wiki/File:RedSquare_(pixinn.net).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Храм Василия Блаженного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commons.wikimedia.org/wiki/File:Moscow_July_2011-4a.jpg</a:t>
            </a:r>
            <a:r>
              <a:rPr lang="pl-PL" sz="1600" dirty="0" smtClean="0"/>
              <a:t>&gt;,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commons.wikimedia.org/wiki/File:Sant_Vasily_cathedral_in_Moscow.JPG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1267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672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</a:t>
            </a:r>
            <a:r>
              <a:rPr lang="ru-RU" dirty="0" smtClean="0"/>
              <a:t>магазин</a:t>
            </a:r>
            <a:r>
              <a:rPr lang="cs-CZ" dirty="0" smtClean="0"/>
              <a:t> (</a:t>
            </a:r>
            <a:r>
              <a:rPr lang="ru-RU" dirty="0" smtClean="0"/>
              <a:t>ГУМ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://commons.wikimedia.org/wiki/File:GUM,_Moscow,_</a:t>
            </a:r>
            <a:r>
              <a:rPr lang="cs-CZ" sz="1600" dirty="0" smtClean="0">
                <a:hlinkClick r:id="rId3"/>
              </a:rPr>
              <a:t>Russia.jpg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52718" y="1340768"/>
            <a:ext cx="341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РОССИЯ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952718" y="3530625"/>
            <a:ext cx="2815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МОСКВА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магазин</a:t>
            </a:r>
            <a:r>
              <a:rPr lang="cs-CZ" dirty="0"/>
              <a:t> (</a:t>
            </a:r>
            <a:r>
              <a:rPr lang="ru-RU" dirty="0"/>
              <a:t>ГУМ</a:t>
            </a:r>
            <a:r>
              <a:rPr lang="cs-CZ" dirty="0"/>
              <a:t>)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235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commons.wikimedia.org/wiki/File:Goum_by_night.jpg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магазин</a:t>
            </a:r>
            <a:r>
              <a:rPr lang="cs-CZ" dirty="0"/>
              <a:t> (</a:t>
            </a:r>
            <a:r>
              <a:rPr lang="ru-RU" dirty="0"/>
              <a:t>ГУМ</a:t>
            </a:r>
            <a:r>
              <a:rPr lang="cs-CZ" dirty="0"/>
              <a:t>)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610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commons.wikimedia.org/wiki/File:Structure_of_the_Roof_of_Upper_Trading_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>
                <a:hlinkClick r:id="rId3"/>
              </a:rPr>
              <a:t>Rows_by_Vladimir_Shukhov_6.JPG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Государственный исторический музей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commons.wikimedia.org/wiki/File:State_History_Museum.jpg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>
          <a:xfrm>
            <a:off x="1476375" y="476250"/>
            <a:ext cx="6118225" cy="4681538"/>
          </a:xfrm>
        </p:spPr>
      </p:pic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Большой театр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 b="1255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commons.wikimedia.org/wiki/File:Moscow_05-2012_Bolshoi_after_renewal.jpg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Вид на сцену и зрительный зал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1164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commons.wikimedia.org/wiki/File:Inside_Moscow_Bolshoi_Theatre.jpg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Комсомольская площадь, известная как «Площадь трёх вокзалов»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commons.wikimedia.org/wiki/File:Komsomolskaya_Square.JPG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У</a:t>
            </a:r>
            <a:r>
              <a:rPr lang="vi-VN" dirty="0" smtClean="0">
                <a:latin typeface="Calibri" pitchFamily="34" charset="0"/>
              </a:rPr>
              <a:t>лица Арб</a:t>
            </a:r>
            <a:r>
              <a:rPr lang="ru-RU" dirty="0" smtClean="0">
                <a:latin typeface="Calibri" pitchFamily="34" charset="0"/>
              </a:rPr>
              <a:t>а</a:t>
            </a:r>
            <a:r>
              <a:rPr lang="vi-VN" dirty="0" smtClean="0">
                <a:latin typeface="Calibri" pitchFamily="34" charset="0"/>
              </a:rPr>
              <a:t>т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270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://commons.wikimedia.org/wiki/File:Moscow,_</a:t>
            </a:r>
            <a:r>
              <a:rPr lang="cs-CZ" sz="1600" dirty="0" smtClean="0">
                <a:hlinkClick r:id="rId3"/>
              </a:rPr>
              <a:t>Arbat_33.JPG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Тверская улица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b="719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commons.wikimedia.org/wiki/File:Moscow_tv_st.jpg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и наука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/>
              <a:t>Третьяковская галерея – основал её купец и меценат Павел Михайлович Третьяков – это национальная галерея русской живописиие Государственного исторического музея</a:t>
            </a:r>
          </a:p>
          <a:p>
            <a:r>
              <a:rPr lang="ru-RU" sz="2600" dirty="0"/>
              <a:t>Московский государственный университет имени </a:t>
            </a:r>
            <a:r>
              <a:rPr lang="ru-RU" sz="2600" dirty="0" smtClean="0"/>
              <a:t>Михаила  Васильевича Ломоносова </a:t>
            </a:r>
            <a:r>
              <a:rPr lang="ru-RU" sz="2600" dirty="0"/>
              <a:t>— </a:t>
            </a:r>
            <a:r>
              <a:rPr lang="ru-RU" sz="2600" dirty="0" smtClean="0"/>
              <a:t>один </a:t>
            </a:r>
            <a:r>
              <a:rPr lang="ru-RU" sz="2600" dirty="0"/>
              <a:t>из </a:t>
            </a:r>
            <a:r>
              <a:rPr lang="ru-RU" sz="2600" dirty="0" smtClean="0"/>
              <a:t>старейших </a:t>
            </a:r>
            <a:r>
              <a:rPr lang="ru-RU" sz="2600" dirty="0"/>
              <a:t>и </a:t>
            </a:r>
            <a:r>
              <a:rPr lang="ru-RU" sz="2600" dirty="0" smtClean="0"/>
              <a:t>крупнейших </a:t>
            </a:r>
            <a:r>
              <a:rPr lang="ru-RU" sz="2600" dirty="0"/>
              <a:t>классических университетов </a:t>
            </a:r>
            <a:r>
              <a:rPr lang="ru-RU" sz="2600" dirty="0" smtClean="0"/>
              <a:t>России. Создание </a:t>
            </a:r>
            <a:r>
              <a:rPr lang="ru-RU" sz="2600" dirty="0"/>
              <a:t>университета было предложено </a:t>
            </a:r>
            <a:r>
              <a:rPr lang="ru-RU" sz="2600" dirty="0" smtClean="0"/>
              <a:t> Ломоносовым,  декрет </a:t>
            </a:r>
            <a:r>
              <a:rPr lang="ru-RU" sz="2600" dirty="0"/>
              <a:t>был подписан </a:t>
            </a:r>
            <a:r>
              <a:rPr lang="ru-RU" sz="2600" dirty="0" smtClean="0"/>
              <a:t>25-ого </a:t>
            </a:r>
            <a:r>
              <a:rPr lang="ru-RU" sz="2600" dirty="0"/>
              <a:t>января 1755 года. В память </a:t>
            </a:r>
            <a:r>
              <a:rPr lang="ru-RU" sz="2600" dirty="0" smtClean="0"/>
              <a:t>того студенты отмечают </a:t>
            </a:r>
            <a:r>
              <a:rPr lang="ru-RU" sz="2600" dirty="0"/>
              <a:t>Татьянин </a:t>
            </a:r>
            <a:r>
              <a:rPr lang="ru-RU" sz="2600" dirty="0" smtClean="0"/>
              <a:t>день.</a:t>
            </a:r>
          </a:p>
          <a:p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383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Государственная Третьяковская галерея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455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commons.wikimedia.org/wiki/File:The_State_Tretyakov_Gallery.jpg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780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0" name="Volný tvar 169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1" name="Volný tvar 170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2" name="Ovál 171"/>
          <p:cNvSpPr/>
          <p:nvPr/>
        </p:nvSpPr>
        <p:spPr>
          <a:xfrm>
            <a:off x="1187624" y="3356992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" name="TextovéPole 173"/>
          <p:cNvSpPr txBox="1"/>
          <p:nvPr/>
        </p:nvSpPr>
        <p:spPr>
          <a:xfrm rot="3707385">
            <a:off x="1504221" y="3044315"/>
            <a:ext cx="103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Волга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175" name="Volný tvar 174"/>
          <p:cNvSpPr/>
          <p:nvPr/>
        </p:nvSpPr>
        <p:spPr>
          <a:xfrm>
            <a:off x="1094509" y="4905075"/>
            <a:ext cx="69273" cy="180109"/>
          </a:xfrm>
          <a:custGeom>
            <a:avLst/>
            <a:gdLst>
              <a:gd name="connsiteX0" fmla="*/ 69273 w 69273"/>
              <a:gd name="connsiteY0" fmla="*/ 0 h 180109"/>
              <a:gd name="connsiteX1" fmla="*/ 0 w 69273"/>
              <a:gd name="connsiteY1" fmla="*/ 180109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3" h="180109">
                <a:moveTo>
                  <a:pt x="69273" y="0"/>
                </a:moveTo>
                <a:lnTo>
                  <a:pt x="0" y="180109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Volný tvar 175"/>
          <p:cNvSpPr/>
          <p:nvPr/>
        </p:nvSpPr>
        <p:spPr>
          <a:xfrm>
            <a:off x="1136073" y="3029001"/>
            <a:ext cx="869924" cy="2086626"/>
          </a:xfrm>
          <a:custGeom>
            <a:avLst/>
            <a:gdLst>
              <a:gd name="connsiteX0" fmla="*/ 266877 w 592732"/>
              <a:gd name="connsiteY0" fmla="*/ 0 h 1939636"/>
              <a:gd name="connsiteX1" fmla="*/ 474695 w 592732"/>
              <a:gd name="connsiteY1" fmla="*/ 235527 h 1939636"/>
              <a:gd name="connsiteX2" fmla="*/ 585532 w 592732"/>
              <a:gd name="connsiteY2" fmla="*/ 484909 h 1939636"/>
              <a:gd name="connsiteX3" fmla="*/ 543968 w 592732"/>
              <a:gd name="connsiteY3" fmla="*/ 872836 h 1939636"/>
              <a:gd name="connsiteX4" fmla="*/ 239168 w 592732"/>
              <a:gd name="connsiteY4" fmla="*/ 1122218 h 1939636"/>
              <a:gd name="connsiteX5" fmla="*/ 17495 w 592732"/>
              <a:gd name="connsiteY5" fmla="*/ 1454727 h 1939636"/>
              <a:gd name="connsiteX6" fmla="*/ 17495 w 592732"/>
              <a:gd name="connsiteY6" fmla="*/ 1939636 h 1939636"/>
              <a:gd name="connsiteX0" fmla="*/ 275070 w 597660"/>
              <a:gd name="connsiteY0" fmla="*/ 0 h 1939636"/>
              <a:gd name="connsiteX1" fmla="*/ 482888 w 597660"/>
              <a:gd name="connsiteY1" fmla="*/ 235527 h 1939636"/>
              <a:gd name="connsiteX2" fmla="*/ 593725 w 597660"/>
              <a:gd name="connsiteY2" fmla="*/ 484909 h 1939636"/>
              <a:gd name="connsiteX3" fmla="*/ 552161 w 597660"/>
              <a:gd name="connsiteY3" fmla="*/ 872836 h 1939636"/>
              <a:gd name="connsiteX4" fmla="*/ 358198 w 597660"/>
              <a:gd name="connsiteY4" fmla="*/ 1122218 h 1939636"/>
              <a:gd name="connsiteX5" fmla="*/ 25688 w 597660"/>
              <a:gd name="connsiteY5" fmla="*/ 1454727 h 1939636"/>
              <a:gd name="connsiteX6" fmla="*/ 25688 w 597660"/>
              <a:gd name="connsiteY6" fmla="*/ 1939636 h 1939636"/>
              <a:gd name="connsiteX0" fmla="*/ 275070 w 725964"/>
              <a:gd name="connsiteY0" fmla="*/ 0 h 1939636"/>
              <a:gd name="connsiteX1" fmla="*/ 482888 w 725964"/>
              <a:gd name="connsiteY1" fmla="*/ 235527 h 1939636"/>
              <a:gd name="connsiteX2" fmla="*/ 593725 w 725964"/>
              <a:gd name="connsiteY2" fmla="*/ 484909 h 1939636"/>
              <a:gd name="connsiteX3" fmla="*/ 718415 w 725964"/>
              <a:gd name="connsiteY3" fmla="*/ 872836 h 1939636"/>
              <a:gd name="connsiteX4" fmla="*/ 358198 w 725964"/>
              <a:gd name="connsiteY4" fmla="*/ 1122218 h 1939636"/>
              <a:gd name="connsiteX5" fmla="*/ 25688 w 725964"/>
              <a:gd name="connsiteY5" fmla="*/ 1454727 h 1939636"/>
              <a:gd name="connsiteX6" fmla="*/ 25688 w 725964"/>
              <a:gd name="connsiteY6" fmla="*/ 1939636 h 1939636"/>
              <a:gd name="connsiteX0" fmla="*/ 275070 w 763462"/>
              <a:gd name="connsiteY0" fmla="*/ 0 h 1939636"/>
              <a:gd name="connsiteX1" fmla="*/ 482888 w 763462"/>
              <a:gd name="connsiteY1" fmla="*/ 235527 h 1939636"/>
              <a:gd name="connsiteX2" fmla="*/ 732271 w 763462"/>
              <a:gd name="connsiteY2" fmla="*/ 415637 h 1939636"/>
              <a:gd name="connsiteX3" fmla="*/ 718415 w 763462"/>
              <a:gd name="connsiteY3" fmla="*/ 872836 h 1939636"/>
              <a:gd name="connsiteX4" fmla="*/ 358198 w 763462"/>
              <a:gd name="connsiteY4" fmla="*/ 1122218 h 1939636"/>
              <a:gd name="connsiteX5" fmla="*/ 25688 w 763462"/>
              <a:gd name="connsiteY5" fmla="*/ 1454727 h 1939636"/>
              <a:gd name="connsiteX6" fmla="*/ 25688 w 763462"/>
              <a:gd name="connsiteY6" fmla="*/ 1939636 h 1939636"/>
              <a:gd name="connsiteX0" fmla="*/ 275070 w 760850"/>
              <a:gd name="connsiteY0" fmla="*/ 0 h 1939636"/>
              <a:gd name="connsiteX1" fmla="*/ 524451 w 760850"/>
              <a:gd name="connsiteY1" fmla="*/ 180109 h 1939636"/>
              <a:gd name="connsiteX2" fmla="*/ 732271 w 760850"/>
              <a:gd name="connsiteY2" fmla="*/ 415637 h 1939636"/>
              <a:gd name="connsiteX3" fmla="*/ 718415 w 760850"/>
              <a:gd name="connsiteY3" fmla="*/ 872836 h 1939636"/>
              <a:gd name="connsiteX4" fmla="*/ 358198 w 760850"/>
              <a:gd name="connsiteY4" fmla="*/ 1122218 h 1939636"/>
              <a:gd name="connsiteX5" fmla="*/ 25688 w 760850"/>
              <a:gd name="connsiteY5" fmla="*/ 1454727 h 1939636"/>
              <a:gd name="connsiteX6" fmla="*/ 25688 w 760850"/>
              <a:gd name="connsiteY6" fmla="*/ 1939636 h 1939636"/>
              <a:gd name="connsiteX0" fmla="*/ 136525 w 760850"/>
              <a:gd name="connsiteY0" fmla="*/ 0 h 1842654"/>
              <a:gd name="connsiteX1" fmla="*/ 524451 w 760850"/>
              <a:gd name="connsiteY1" fmla="*/ 83127 h 1842654"/>
              <a:gd name="connsiteX2" fmla="*/ 732271 w 760850"/>
              <a:gd name="connsiteY2" fmla="*/ 318655 h 1842654"/>
              <a:gd name="connsiteX3" fmla="*/ 718415 w 760850"/>
              <a:gd name="connsiteY3" fmla="*/ 775854 h 1842654"/>
              <a:gd name="connsiteX4" fmla="*/ 358198 w 760850"/>
              <a:gd name="connsiteY4" fmla="*/ 1025236 h 1842654"/>
              <a:gd name="connsiteX5" fmla="*/ 25688 w 760850"/>
              <a:gd name="connsiteY5" fmla="*/ 1357745 h 1842654"/>
              <a:gd name="connsiteX6" fmla="*/ 25688 w 760850"/>
              <a:gd name="connsiteY6" fmla="*/ 1842654 h 1842654"/>
              <a:gd name="connsiteX0" fmla="*/ 136525 w 848043"/>
              <a:gd name="connsiteY0" fmla="*/ 0 h 1842654"/>
              <a:gd name="connsiteX1" fmla="*/ 524451 w 848043"/>
              <a:gd name="connsiteY1" fmla="*/ 83127 h 1842654"/>
              <a:gd name="connsiteX2" fmla="*/ 732271 w 848043"/>
              <a:gd name="connsiteY2" fmla="*/ 318655 h 1842654"/>
              <a:gd name="connsiteX3" fmla="*/ 829252 w 848043"/>
              <a:gd name="connsiteY3" fmla="*/ 637309 h 1842654"/>
              <a:gd name="connsiteX4" fmla="*/ 358198 w 848043"/>
              <a:gd name="connsiteY4" fmla="*/ 1025236 h 1842654"/>
              <a:gd name="connsiteX5" fmla="*/ 25688 w 848043"/>
              <a:gd name="connsiteY5" fmla="*/ 1357745 h 1842654"/>
              <a:gd name="connsiteX6" fmla="*/ 25688 w 848043"/>
              <a:gd name="connsiteY6" fmla="*/ 1842654 h 1842654"/>
              <a:gd name="connsiteX0" fmla="*/ 136525 w 893706"/>
              <a:gd name="connsiteY0" fmla="*/ 0 h 1842654"/>
              <a:gd name="connsiteX1" fmla="*/ 524451 w 893706"/>
              <a:gd name="connsiteY1" fmla="*/ 83127 h 1842654"/>
              <a:gd name="connsiteX2" fmla="*/ 856962 w 893706"/>
              <a:gd name="connsiteY2" fmla="*/ 249382 h 1842654"/>
              <a:gd name="connsiteX3" fmla="*/ 829252 w 893706"/>
              <a:gd name="connsiteY3" fmla="*/ 637309 h 1842654"/>
              <a:gd name="connsiteX4" fmla="*/ 358198 w 893706"/>
              <a:gd name="connsiteY4" fmla="*/ 1025236 h 1842654"/>
              <a:gd name="connsiteX5" fmla="*/ 25688 w 893706"/>
              <a:gd name="connsiteY5" fmla="*/ 1357745 h 1842654"/>
              <a:gd name="connsiteX6" fmla="*/ 25688 w 893706"/>
              <a:gd name="connsiteY6" fmla="*/ 1842654 h 1842654"/>
              <a:gd name="connsiteX0" fmla="*/ 136525 w 899391"/>
              <a:gd name="connsiteY0" fmla="*/ 170418 h 2013072"/>
              <a:gd name="connsiteX1" fmla="*/ 441323 w 899391"/>
              <a:gd name="connsiteY1" fmla="*/ 4163 h 2013072"/>
              <a:gd name="connsiteX2" fmla="*/ 856962 w 899391"/>
              <a:gd name="connsiteY2" fmla="*/ 419800 h 2013072"/>
              <a:gd name="connsiteX3" fmla="*/ 829252 w 899391"/>
              <a:gd name="connsiteY3" fmla="*/ 807727 h 2013072"/>
              <a:gd name="connsiteX4" fmla="*/ 358198 w 899391"/>
              <a:gd name="connsiteY4" fmla="*/ 1195654 h 2013072"/>
              <a:gd name="connsiteX5" fmla="*/ 25688 w 899391"/>
              <a:gd name="connsiteY5" fmla="*/ 1528163 h 2013072"/>
              <a:gd name="connsiteX6" fmla="*/ 25688 w 899391"/>
              <a:gd name="connsiteY6" fmla="*/ 2013072 h 2013072"/>
              <a:gd name="connsiteX0" fmla="*/ 0 w 915266"/>
              <a:gd name="connsiteY0" fmla="*/ 67203 h 2020693"/>
              <a:gd name="connsiteX1" fmla="*/ 457198 w 915266"/>
              <a:gd name="connsiteY1" fmla="*/ 11784 h 2020693"/>
              <a:gd name="connsiteX2" fmla="*/ 872837 w 915266"/>
              <a:gd name="connsiteY2" fmla="*/ 427421 h 2020693"/>
              <a:gd name="connsiteX3" fmla="*/ 845127 w 915266"/>
              <a:gd name="connsiteY3" fmla="*/ 815348 h 2020693"/>
              <a:gd name="connsiteX4" fmla="*/ 374073 w 915266"/>
              <a:gd name="connsiteY4" fmla="*/ 1203275 h 2020693"/>
              <a:gd name="connsiteX5" fmla="*/ 41563 w 915266"/>
              <a:gd name="connsiteY5" fmla="*/ 1535784 h 2020693"/>
              <a:gd name="connsiteX6" fmla="*/ 41563 w 915266"/>
              <a:gd name="connsiteY6" fmla="*/ 2020693 h 2020693"/>
              <a:gd name="connsiteX0" fmla="*/ 0 w 919126"/>
              <a:gd name="connsiteY0" fmla="*/ 174172 h 2127662"/>
              <a:gd name="connsiteX1" fmla="*/ 401779 w 919126"/>
              <a:gd name="connsiteY1" fmla="*/ 7916 h 2127662"/>
              <a:gd name="connsiteX2" fmla="*/ 872837 w 919126"/>
              <a:gd name="connsiteY2" fmla="*/ 534390 h 2127662"/>
              <a:gd name="connsiteX3" fmla="*/ 845127 w 919126"/>
              <a:gd name="connsiteY3" fmla="*/ 922317 h 2127662"/>
              <a:gd name="connsiteX4" fmla="*/ 374073 w 919126"/>
              <a:gd name="connsiteY4" fmla="*/ 1310244 h 2127662"/>
              <a:gd name="connsiteX5" fmla="*/ 41563 w 919126"/>
              <a:gd name="connsiteY5" fmla="*/ 1642753 h 2127662"/>
              <a:gd name="connsiteX6" fmla="*/ 41563 w 919126"/>
              <a:gd name="connsiteY6" fmla="*/ 2127662 h 2127662"/>
              <a:gd name="connsiteX0" fmla="*/ 0 w 869924"/>
              <a:gd name="connsiteY0" fmla="*/ 174699 h 2128189"/>
              <a:gd name="connsiteX1" fmla="*/ 401779 w 869924"/>
              <a:gd name="connsiteY1" fmla="*/ 8443 h 2128189"/>
              <a:gd name="connsiteX2" fmla="*/ 762001 w 869924"/>
              <a:gd name="connsiteY2" fmla="*/ 548772 h 2128189"/>
              <a:gd name="connsiteX3" fmla="*/ 845127 w 869924"/>
              <a:gd name="connsiteY3" fmla="*/ 922844 h 2128189"/>
              <a:gd name="connsiteX4" fmla="*/ 374073 w 869924"/>
              <a:gd name="connsiteY4" fmla="*/ 1310771 h 2128189"/>
              <a:gd name="connsiteX5" fmla="*/ 41563 w 869924"/>
              <a:gd name="connsiteY5" fmla="*/ 1643280 h 2128189"/>
              <a:gd name="connsiteX6" fmla="*/ 41563 w 869924"/>
              <a:gd name="connsiteY6" fmla="*/ 2128189 h 2128189"/>
              <a:gd name="connsiteX0" fmla="*/ 0 w 869924"/>
              <a:gd name="connsiteY0" fmla="*/ 174699 h 2086626"/>
              <a:gd name="connsiteX1" fmla="*/ 401779 w 869924"/>
              <a:gd name="connsiteY1" fmla="*/ 8443 h 2086626"/>
              <a:gd name="connsiteX2" fmla="*/ 762001 w 869924"/>
              <a:gd name="connsiteY2" fmla="*/ 548772 h 2086626"/>
              <a:gd name="connsiteX3" fmla="*/ 845127 w 869924"/>
              <a:gd name="connsiteY3" fmla="*/ 922844 h 2086626"/>
              <a:gd name="connsiteX4" fmla="*/ 374073 w 869924"/>
              <a:gd name="connsiteY4" fmla="*/ 1310771 h 2086626"/>
              <a:gd name="connsiteX5" fmla="*/ 41563 w 869924"/>
              <a:gd name="connsiteY5" fmla="*/ 1643280 h 2086626"/>
              <a:gd name="connsiteX6" fmla="*/ 55417 w 869924"/>
              <a:gd name="connsiteY6" fmla="*/ 2086626 h 20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24" h="2086626">
                <a:moveTo>
                  <a:pt x="0" y="174699"/>
                </a:moveTo>
                <a:cubicBezTo>
                  <a:pt x="77354" y="252053"/>
                  <a:pt x="274779" y="-53903"/>
                  <a:pt x="401779" y="8443"/>
                </a:cubicBezTo>
                <a:cubicBezTo>
                  <a:pt x="528779" y="70789"/>
                  <a:pt x="688110" y="396372"/>
                  <a:pt x="762001" y="548772"/>
                </a:cubicBezTo>
                <a:cubicBezTo>
                  <a:pt x="835892" y="701172"/>
                  <a:pt x="909782" y="795844"/>
                  <a:pt x="845127" y="922844"/>
                </a:cubicBezTo>
                <a:cubicBezTo>
                  <a:pt x="780472" y="1049844"/>
                  <a:pt x="508000" y="1190698"/>
                  <a:pt x="374073" y="1310771"/>
                </a:cubicBezTo>
                <a:cubicBezTo>
                  <a:pt x="240146" y="1430844"/>
                  <a:pt x="96981" y="1507044"/>
                  <a:pt x="41563" y="1643280"/>
                </a:cubicBezTo>
                <a:cubicBezTo>
                  <a:pt x="-13855" y="1779516"/>
                  <a:pt x="50799" y="2008117"/>
                  <a:pt x="55417" y="208662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3" name="TextovéPole 172"/>
          <p:cNvSpPr txBox="1"/>
          <p:nvPr/>
        </p:nvSpPr>
        <p:spPr>
          <a:xfrm>
            <a:off x="492058" y="362586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Москва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Москва</a:t>
            </a:r>
            <a:endParaRPr lang="cs-CZ" b="1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25963"/>
          </a:xfrm>
        </p:spPr>
        <p:txBody>
          <a:bodyPr>
            <a:normAutofit/>
          </a:bodyPr>
          <a:lstStyle/>
          <a:p>
            <a:r>
              <a:rPr lang="ru-RU" sz="2600" dirty="0"/>
              <a:t>столица Российской </a:t>
            </a:r>
            <a:r>
              <a:rPr lang="ru-RU" sz="2600" dirty="0" smtClean="0"/>
              <a:t>Федерации</a:t>
            </a:r>
          </a:p>
          <a:p>
            <a:r>
              <a:rPr lang="ru-RU" sz="2600" dirty="0" smtClean="0"/>
              <a:t>расположена в центре европейской части России на реке Москве</a:t>
            </a:r>
          </a:p>
          <a:p>
            <a:r>
              <a:rPr lang="ru-RU" sz="2600" dirty="0" smtClean="0"/>
              <a:t>политический, культурный, научный, индустриальный центр страны</a:t>
            </a:r>
          </a:p>
          <a:p>
            <a:r>
              <a:rPr lang="ru-RU" sz="2600" dirty="0" smtClean="0"/>
              <a:t>население 12 миллионов человек</a:t>
            </a:r>
          </a:p>
          <a:p>
            <a:r>
              <a:rPr lang="ru-RU" sz="2600" dirty="0" smtClean="0"/>
              <a:t>город основал в 12-том веке князь Юрий Долгорукий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2040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Государственная Третьяковская галерея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commons.wikimedia.org/wiki/File:Tretyakovskaya_gallery.JPG</a:t>
            </a:r>
            <a:r>
              <a:rPr lang="pl-PL" sz="16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государственный университет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r="300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en.wikipedia.org/wiki/File:Moscow_State_University_crop.jpg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Главное здание МГУ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en.wikipedia.org/wiki/File:Moskva_MGU_1.jpg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908720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Останкинская</a:t>
            </a:r>
            <a:r>
              <a:rPr lang="ru-RU" sz="36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3600" b="1" dirty="0" smtClean="0">
                <a:solidFill>
                  <a:srgbClr val="0B0080"/>
                </a:solidFill>
                <a:latin typeface="Arial" panose="020B0604020202020204" pitchFamily="34" charset="0"/>
                <a:hlinkClick r:id="rId2" tooltip="Телебашня"/>
              </a:rPr>
              <a:t>телебашня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—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3" tooltip="Телерадиовещание"/>
              </a:rPr>
              <a:t>телевизионная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и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Радиовещание"/>
              </a:rPr>
              <a:t>радиовещательная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5" tooltip="Башня"/>
              </a:rPr>
              <a:t>башня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, расположенная в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6" tooltip="Останкинский район"/>
              </a:rPr>
              <a:t>Останкинском районе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7" tooltip="Москва"/>
              </a:rPr>
              <a:t>Москвы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Высота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здания — 540,1 м</a:t>
            </a:r>
            <a:r>
              <a:rPr lang="ru-RU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8"/>
              </a:rPr>
              <a:t>[1]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, а по состоянию на сентябрь 2019 года —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9" tooltip="Список самых высоких зданий и сооружений мира"/>
              </a:rPr>
              <a:t>14-е по высоте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сооружение из когда-либо существовавших. </a:t>
            </a:r>
            <a:endParaRPr lang="ru-RU" sz="24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Является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Arial" panose="020B0604020202020204" pitchFamily="34" charset="0"/>
                <a:hlinkClick r:id="rId10" tooltip="Список самых высоких сооружений Европы"/>
              </a:rPr>
              <a:t>высочайшим сооружением в Европе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и России</a:t>
            </a:r>
            <a:r>
              <a:rPr lang="ru-RU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11"/>
              </a:rPr>
              <a:t>[2]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, а также полноправным членом </a:t>
            </a:r>
            <a:r>
              <a:rPr lang="ru-RU" sz="2400" dirty="0">
                <a:solidFill>
                  <a:srgbClr val="A55858"/>
                </a:solidFill>
                <a:latin typeface="Arial" panose="020B0604020202020204" pitchFamily="34" charset="0"/>
                <a:hlinkClick r:id="rId12" tooltip="Всемирная федерация высотных башен (страница отсутствует)"/>
              </a:rPr>
              <a:t>Всемирной федерации высотных башен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сегодня</a:t>
            </a:r>
            <a:r>
              <a:rPr lang="ru-RU" sz="2400" baseline="30000" dirty="0" smtClean="0">
                <a:solidFill>
                  <a:srgbClr val="222222"/>
                </a:solidFill>
                <a:latin typeface="Arial" panose="020B0604020202020204" pitchFamily="34" charset="0"/>
              </a:rPr>
              <a:t>[</a:t>
            </a:r>
            <a:r>
              <a:rPr lang="ru-RU" sz="2400" i="1" baseline="30000" dirty="0" smtClean="0">
                <a:solidFill>
                  <a:srgbClr val="0B0080"/>
                </a:solidFill>
                <a:latin typeface="Arial" panose="020B0604020202020204" pitchFamily="34" charset="0"/>
                <a:hlinkClick r:id="rId13" tooltip="Википедия:Избегайте неопределённых выражений"/>
              </a:rPr>
              <a:t>когда</a:t>
            </a:r>
            <a:r>
              <a:rPr lang="ru-RU" sz="2400" i="1" baseline="30000" dirty="0">
                <a:solidFill>
                  <a:srgbClr val="0B0080"/>
                </a:solidFill>
                <a:latin typeface="Arial" panose="020B0604020202020204" pitchFamily="34" charset="0"/>
                <a:hlinkClick r:id="rId13" tooltip="Википедия:Избегайте неопределённых выражений"/>
              </a:rPr>
              <a:t>?</a:t>
            </a:r>
            <a:r>
              <a:rPr lang="ru-RU" sz="24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]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башня охватывает территорию с населением свыше 15 000 000 человек.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ostankinskaja telebašň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4" y="620688"/>
            <a:ext cx="3528392" cy="61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rázek 2"/>
          <p:cNvSpPr txBox="1">
            <a:spLocks/>
          </p:cNvSpPr>
          <p:nvPr/>
        </p:nvSpPr>
        <p:spPr>
          <a:xfrm>
            <a:off x="4652392" y="917104"/>
            <a:ext cx="4406280" cy="4114800"/>
          </a:xfrm>
          <a:prstGeom prst="rect">
            <a:avLst/>
          </a:prstGeom>
        </p:spPr>
      </p:sp>
      <p:sp>
        <p:nvSpPr>
          <p:cNvPr id="7" name="Zástupný symbol pro obrázek 2"/>
          <p:cNvSpPr txBox="1">
            <a:spLocks/>
          </p:cNvSpPr>
          <p:nvPr/>
        </p:nvSpPr>
        <p:spPr>
          <a:xfrm>
            <a:off x="4652392" y="917104"/>
            <a:ext cx="4406280" cy="4114800"/>
          </a:xfrm>
          <a:prstGeom prst="rect">
            <a:avLst/>
          </a:prstGeom>
        </p:spPr>
      </p:sp>
      <p:sp>
        <p:nvSpPr>
          <p:cNvPr id="5" name="Obdélník 4"/>
          <p:cNvSpPr/>
          <p:nvPr/>
        </p:nvSpPr>
        <p:spPr>
          <a:xfrm>
            <a:off x="3923928" y="336128"/>
            <a:ext cx="51248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Celková výška televizní věže </a:t>
            </a:r>
            <a:r>
              <a:rPr lang="cs-CZ" dirty="0" err="1"/>
              <a:t>Ostankino</a:t>
            </a:r>
            <a:r>
              <a:rPr lang="cs-CZ" dirty="0"/>
              <a:t> (</a:t>
            </a:r>
            <a:r>
              <a:rPr lang="az-Cyrl-AZ" dirty="0"/>
              <a:t>Останкинская телебашня) </a:t>
            </a:r>
            <a:r>
              <a:rPr lang="cs-CZ" dirty="0"/>
              <a:t>je 540 metů. Je to nejvyšší samostatně stojící stavba v Evropě. Prvních deset let své existence, až do výstavby CN Toweru v Torontu, byla i nejvyšší na celém světě. Co se týká </a:t>
            </a:r>
            <a:r>
              <a:rPr lang="cs-CZ" dirty="0" err="1" smtClean="0"/>
              <a:t>technicko</a:t>
            </a:r>
            <a:r>
              <a:rPr lang="ru-RU" dirty="0" smtClean="0"/>
              <a:t> </a:t>
            </a:r>
            <a:r>
              <a:rPr lang="cs-CZ" dirty="0" smtClean="0"/>
              <a:t>-</a:t>
            </a:r>
            <a:r>
              <a:rPr lang="ru-RU" dirty="0" smtClean="0"/>
              <a:t> </a:t>
            </a:r>
            <a:r>
              <a:rPr lang="cs-CZ" dirty="0" smtClean="0"/>
              <a:t>funkčních </a:t>
            </a:r>
            <a:r>
              <a:rPr lang="cs-CZ" dirty="0"/>
              <a:t>možností věže, vybavenosti televizní technikou a zařízením, možnostmi regionálního využití a kapacity vnitřních prostorů vzhledem k výšce stavby nemá </a:t>
            </a:r>
            <a:r>
              <a:rPr lang="cs-CZ" dirty="0" err="1"/>
              <a:t>Ostankino</a:t>
            </a:r>
            <a:r>
              <a:rPr lang="cs-CZ" dirty="0"/>
              <a:t> na světě konkurenci. Její celková hmotnost je kolem 51 400 tun.</a:t>
            </a:r>
          </a:p>
          <a:p>
            <a:r>
              <a:rPr lang="cs-CZ" b="1" dirty="0"/>
              <a:t>Spousta místa</a:t>
            </a:r>
          </a:p>
          <a:p>
            <a:r>
              <a:rPr lang="cs-CZ" dirty="0"/>
              <a:t>Tato grandiózní stavba má 45 pater, desítky kruhových ochozů a balkónů</a:t>
            </a:r>
            <a:r>
              <a:rPr lang="cs-CZ" dirty="0" smtClean="0"/>
              <a:t>.</a:t>
            </a:r>
            <a:r>
              <a:rPr lang="ru-RU" dirty="0" smtClean="0"/>
              <a:t> </a:t>
            </a:r>
            <a:r>
              <a:rPr lang="cs-CZ" dirty="0" smtClean="0"/>
              <a:t>Celkový </a:t>
            </a:r>
            <a:r>
              <a:rPr lang="cs-CZ" dirty="0"/>
              <a:t>využitelný prostor místností ve spodní vnitřní části kónického tvaru věže, železobetonové konstrukce a výškových obestavění sloužících k rozmístění zařízení a k jiným účelům, skýtá více než 70 000 m2. Celkový užitný prostor samotných místností je vyšší než 15 000 m2. </a:t>
            </a:r>
            <a:r>
              <a:rPr lang="cs-CZ" dirty="0" err="1"/>
              <a:t>Ostankino</a:t>
            </a:r>
            <a:r>
              <a:rPr lang="cs-CZ" dirty="0"/>
              <a:t> se vypíná k nebi v severní části Moskvy. Její výstavba započala v roce 1963 a byla dokončena o 54 měsíců později, tj. v roce 1968. </a:t>
            </a:r>
          </a:p>
        </p:txBody>
      </p:sp>
    </p:spTree>
    <p:extLst>
      <p:ext uri="{BB962C8B-B14F-4D97-AF65-F5344CB8AC3E}">
        <p14:creationId xmlns:p14="http://schemas.microsoft.com/office/powerpoint/2010/main" val="25928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Транспорт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с 1935 </a:t>
            </a:r>
            <a:r>
              <a:rPr lang="ru-RU" sz="2600" dirty="0"/>
              <a:t>года в Москве работает </a:t>
            </a:r>
            <a:r>
              <a:rPr lang="ru-RU" sz="2600" dirty="0" smtClean="0"/>
              <a:t>метрополитен</a:t>
            </a:r>
            <a:endParaRPr lang="ru-RU" sz="2600" dirty="0"/>
          </a:p>
          <a:p>
            <a:r>
              <a:rPr lang="ru-RU" sz="2600" dirty="0" smtClean="0"/>
              <a:t>вкруг города кольцевая автомобильная магистраль </a:t>
            </a:r>
          </a:p>
          <a:p>
            <a:r>
              <a:rPr lang="ru-RU" sz="2600" dirty="0" smtClean="0"/>
              <a:t>в Москве работает 5 </a:t>
            </a:r>
            <a:r>
              <a:rPr lang="ru-RU" sz="2600" dirty="0"/>
              <a:t>аэропортов, 9 железнодорожных </a:t>
            </a:r>
            <a:r>
              <a:rPr lang="ru-RU" sz="2600" dirty="0" smtClean="0"/>
              <a:t>вокзалов и </a:t>
            </a:r>
            <a:r>
              <a:rPr lang="ru-RU" sz="2600" dirty="0"/>
              <a:t>3 речных </a:t>
            </a:r>
            <a:r>
              <a:rPr lang="ru-RU" sz="2600" dirty="0" smtClean="0"/>
              <a:t>порта</a:t>
            </a:r>
          </a:p>
        </p:txBody>
      </p:sp>
    </p:spTree>
    <p:extLst>
      <p:ext uri="{BB962C8B-B14F-4D97-AF65-F5344CB8AC3E}">
        <p14:creationId xmlns:p14="http://schemas.microsoft.com/office/powerpoint/2010/main" val="165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Люблинско</a:t>
            </a:r>
            <a:r>
              <a:rPr lang="cs-CZ" dirty="0" smtClean="0"/>
              <a:t>-</a:t>
            </a:r>
            <a:r>
              <a:rPr lang="ru-RU" smtClean="0"/>
              <a:t>Дмитровская линия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commons.wikimedia.org/wiki/File:Metro_wagon_81-720.jpg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Станция</a:t>
            </a:r>
            <a:r>
              <a:rPr lang="cs-CZ" dirty="0" smtClean="0"/>
              <a:t> </a:t>
            </a:r>
            <a:r>
              <a:rPr lang="ru-RU" dirty="0" smtClean="0"/>
              <a:t>«Новокосино</a:t>
            </a:r>
            <a:r>
              <a:rPr lang="ru-RU" dirty="0"/>
              <a:t>»</a:t>
            </a:r>
            <a:r>
              <a:rPr lang="cs-CZ" dirty="0" smtClean="0"/>
              <a:t> </a:t>
            </a:r>
            <a:r>
              <a:rPr lang="cs-CZ" dirty="0"/>
              <a:t>(2012)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commons.wikimedia.org/wiki/File:Novokosino_metro_4.jpg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Станция «Маяковская»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</a:t>
            </a:r>
            <a:r>
              <a:rPr lang="pl-PL" sz="1600" dirty="0"/>
              <a:t> </a:t>
            </a:r>
            <a:r>
              <a:rPr lang="pl-PL" sz="1600" dirty="0" smtClean="0"/>
              <a:t>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ru.wikipedia.org/wiki/</a:t>
            </a:r>
            <a:r>
              <a:rPr lang="ru-RU" sz="1600" dirty="0">
                <a:hlinkClick r:id="rId3"/>
              </a:rPr>
              <a:t>Файл:</a:t>
            </a:r>
            <a:r>
              <a:rPr lang="cs-CZ" sz="1600" dirty="0" smtClean="0">
                <a:hlinkClick r:id="rId3"/>
              </a:rPr>
              <a:t>Mayakovskaya_after_renewing_2010.jpg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Киевский вокзал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commons.wikimedia.org/wiki/File:Kievski_railstation.JPG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3815407" cy="426170"/>
          </a:xfrm>
        </p:spPr>
        <p:txBody>
          <a:bodyPr/>
          <a:lstStyle/>
          <a:p>
            <a:pPr algn="ctr"/>
            <a:r>
              <a:rPr lang="ru-RU" dirty="0"/>
              <a:t>Флаг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674"/>
          <a:stretch>
            <a:fillRect/>
          </a:stretch>
        </p:blipFill>
        <p:spPr>
          <a:xfrm>
            <a:off x="4573588" y="476250"/>
            <a:ext cx="3814762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</a:t>
            </a:r>
            <a:r>
              <a:rPr lang="pl-PL" sz="1600" dirty="0" smtClean="0"/>
              <a:t>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commons.wikimedia.org/wiki/File:Flag_of_Moscow.svg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commons.wikimedia.org/wiki/File:Coat_of_Arms_of_Moscow.svg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323"/>
          <a:stretch>
            <a:fillRect/>
          </a:stretch>
        </p:blipFill>
        <p:spPr>
          <a:xfrm>
            <a:off x="684213" y="548680"/>
            <a:ext cx="3814762" cy="26654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Герб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5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Аэропор Внуково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commons.wikimedia.org/wiki/File:Vko_international.jpg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FRANTA, M., IVANOVA, M. a kol., 2008. </a:t>
            </a:r>
            <a:r>
              <a:rPr lang="cs-CZ" sz="2600" i="1" dirty="0" smtClean="0"/>
              <a:t>Ruština</a:t>
            </a:r>
            <a:r>
              <a:rPr lang="cs-CZ" sz="2600" dirty="0" smtClean="0"/>
              <a:t>. Otázky </a:t>
            </a:r>
            <a:r>
              <a:rPr lang="en-US" sz="2600" dirty="0" smtClean="0"/>
              <a:t>&amp; </a:t>
            </a:r>
            <a:r>
              <a:rPr lang="cs-CZ" sz="2600" dirty="0" smtClean="0"/>
              <a:t>Odpovědi, Nejen k maturitě. Dubicko: INFOA. ISBN 978-80-7240-608-1.</a:t>
            </a:r>
          </a:p>
          <a:p>
            <a:r>
              <a:rPr lang="ru-RU" sz="2600" i="1" dirty="0" smtClean="0"/>
              <a:t>Википедия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Свободная энциклопедия</a:t>
            </a:r>
            <a:r>
              <a:rPr lang="cs-CZ" sz="2600" dirty="0" smtClean="0"/>
              <a:t> [online].  2013-02-06 [cit. 2013-02-07]. </a:t>
            </a:r>
            <a:r>
              <a:rPr lang="cs-CZ" sz="2600" dirty="0"/>
              <a:t>Dostupné z WWW: </a:t>
            </a:r>
            <a:r>
              <a:rPr lang="cs-CZ" sz="2600" dirty="0" smtClean="0"/>
              <a:t>&lt;http</a:t>
            </a:r>
            <a:r>
              <a:rPr lang="cs-CZ" sz="2600" dirty="0"/>
              <a:t>://ru. wikipedia.org/wiki/</a:t>
            </a:r>
            <a:r>
              <a:rPr lang="ru-RU" sz="2600" dirty="0"/>
              <a:t>Москва</a:t>
            </a:r>
            <a:r>
              <a:rPr lang="cs-CZ" sz="2600" dirty="0" smtClean="0"/>
              <a:t>&gt;.</a:t>
            </a:r>
          </a:p>
          <a:p>
            <a:r>
              <a:rPr lang="cs-CZ" sz="2600"/>
              <a:t>Ostatní grafické prvky v prezentaci: Radek </a:t>
            </a:r>
            <a:r>
              <a:rPr lang="cs-CZ" sz="2600" smtClean="0"/>
              <a:t>Barvíř</a:t>
            </a: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7908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Московский Кремль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Кремль треугольный, стены из </a:t>
            </a:r>
            <a:r>
              <a:rPr lang="ru-RU" sz="2600" dirty="0"/>
              <a:t>красного кирпича</a:t>
            </a:r>
          </a:p>
          <a:p>
            <a:r>
              <a:rPr lang="ru-RU" sz="2600" dirty="0" smtClean="0"/>
              <a:t>на каждой стороне треугольника 7 башен - Спасская с курантами самая известная</a:t>
            </a:r>
          </a:p>
          <a:p>
            <a:r>
              <a:rPr lang="ru-RU" sz="2600" dirty="0" smtClean="0"/>
              <a:t>в центре Кремля Соборная площадь, там Успенский, Благовещенский и Архангельский соборы, колокольня Ивана Великого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дворцах Кремля официальная резиденция Президента Российской Федерации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9121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Кремль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commons.wikimedia.org/wiki/File:Moscow_Kremlin_from_Kamenny_bridge.jpg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Кремлёвская стена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90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Уступ2.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Кремль ночью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33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2013-02-04].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Ночная-Москва,.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6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Спасская башня Кремля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>
            <a:normAutofit fontScale="92500" lnSpcReduction="10000"/>
          </a:bodyPr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2"/>
              </a:rPr>
              <a:t>http</a:t>
            </a:r>
            <a:r>
              <a:rPr lang="pl-PL" sz="1600" dirty="0">
                <a:hlinkClick r:id="rId2"/>
              </a:rPr>
              <a:t>://</a:t>
            </a:r>
            <a:r>
              <a:rPr lang="pl-PL" sz="1600" dirty="0" smtClean="0">
                <a:hlinkClick r:id="rId2"/>
              </a:rPr>
              <a:t>commons.wikimedia.org/wiki/File:0_4707b_6549aa91_spasskaya.jpg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commons.wikimedia.org/wiki/File:Spasskaya_Tower.jpg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6" name="Zástupný symbol pro 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>
          <a:xfrm>
            <a:off x="683568" y="476250"/>
            <a:ext cx="3816350" cy="4681538"/>
          </a:xfrm>
          <a:prstGeom prst="rect">
            <a:avLst/>
          </a:prstGeom>
        </p:spPr>
      </p:pic>
      <p:pic>
        <p:nvPicPr>
          <p:cNvPr id="9" name="Zástupný symbol pro obrázek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7108"/>
          <a:stretch>
            <a:fillRect/>
          </a:stretch>
        </p:blipFill>
        <p:spPr>
          <a:xfrm>
            <a:off x="4572074" y="476250"/>
            <a:ext cx="3816350" cy="4681538"/>
          </a:xfrm>
        </p:spPr>
      </p:pic>
    </p:spTree>
    <p:extLst>
      <p:ext uri="{BB962C8B-B14F-4D97-AF65-F5344CB8AC3E}">
        <p14:creationId xmlns:p14="http://schemas.microsoft.com/office/powerpoint/2010/main" val="35353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1459</Words>
  <Application>Microsoft Office PowerPoint</Application>
  <PresentationFormat>Předvádění na obrazovce (4:3)</PresentationFormat>
  <Paragraphs>159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Arial</vt:lpstr>
      <vt:lpstr>Calibri</vt:lpstr>
      <vt:lpstr>Motiv sady Office</vt:lpstr>
      <vt:lpstr>Prezentace aplikace PowerPoint</vt:lpstr>
      <vt:lpstr>Prezentace aplikace PowerPoint</vt:lpstr>
      <vt:lpstr>Москва</vt:lpstr>
      <vt:lpstr>Флаг</vt:lpstr>
      <vt:lpstr>Московский Кремль</vt:lpstr>
      <vt:lpstr>Московский Кремль</vt:lpstr>
      <vt:lpstr>Кремлёвская стена</vt:lpstr>
      <vt:lpstr>Московский Кремль ночью</vt:lpstr>
      <vt:lpstr>Спасская башня Кремля</vt:lpstr>
      <vt:lpstr>Благовещенский собор</vt:lpstr>
      <vt:lpstr>Успенский собор</vt:lpstr>
      <vt:lpstr>Архангельский собор</vt:lpstr>
      <vt:lpstr>Колокольня Ивана Великого</vt:lpstr>
      <vt:lpstr>Царь–колокол</vt:lpstr>
      <vt:lpstr>Царь-пушка</vt:lpstr>
      <vt:lpstr>Площади Москвы</vt:lpstr>
      <vt:lpstr>Красная площадь</vt:lpstr>
      <vt:lpstr>Храм Василия Блаженного</vt:lpstr>
      <vt:lpstr>Главный универсальный магазин (ГУМ)</vt:lpstr>
      <vt:lpstr>Главный универсальный магазин (ГУМ)</vt:lpstr>
      <vt:lpstr>Главный универсальный магазин (ГУМ)</vt:lpstr>
      <vt:lpstr>Государственный исторический музей</vt:lpstr>
      <vt:lpstr>Большой театр</vt:lpstr>
      <vt:lpstr>Вид на сцену и зрительный зал</vt:lpstr>
      <vt:lpstr>Комсомольская площадь, известная как «Площадь трёх вокзалов»</vt:lpstr>
      <vt:lpstr>Улица Арбат</vt:lpstr>
      <vt:lpstr>Тверская улица</vt:lpstr>
      <vt:lpstr>Культура и наука Москвы</vt:lpstr>
      <vt:lpstr>Государственная Третьяковская галерея</vt:lpstr>
      <vt:lpstr>Государственная Третьяковская галерея</vt:lpstr>
      <vt:lpstr>Московский государственный университет</vt:lpstr>
      <vt:lpstr>Главное здание МГУ</vt:lpstr>
      <vt:lpstr>Prezentace aplikace PowerPoint</vt:lpstr>
      <vt:lpstr>Prezentace aplikace PowerPoint</vt:lpstr>
      <vt:lpstr>Транспорт Москвы</vt:lpstr>
      <vt:lpstr>Люблинско-Дмитровская линия</vt:lpstr>
      <vt:lpstr>Станция «Новокосино» (2012)</vt:lpstr>
      <vt:lpstr>Станция «Маяковская»</vt:lpstr>
      <vt:lpstr>Киевский вокзал</vt:lpstr>
      <vt:lpstr>Аэропор Внуково</vt:lpstr>
      <vt:lpstr>Citace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Učitel</cp:lastModifiedBy>
  <cp:revision>162</cp:revision>
  <dcterms:created xsi:type="dcterms:W3CDTF">2013-01-31T17:26:22Z</dcterms:created>
  <dcterms:modified xsi:type="dcterms:W3CDTF">2020-04-23T20:11:52Z</dcterms:modified>
</cp:coreProperties>
</file>