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3" r:id="rId3"/>
    <p:sldId id="271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FFFF"/>
    <a:srgbClr val="FF00FF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87FD7-1F3E-4D3B-A497-36D87DD5FED3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611C-0DFC-4645-A1D9-CB8A831489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57829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BF6E-4B94-4E6E-A46A-183255E909B5}" type="datetimeFigureOut">
              <a:rPr lang="cs-CZ" smtClean="0"/>
              <a:pPr/>
              <a:t>31.3.2020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C8A16-4E03-4D1A-9B5F-B1807CA1F66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abanova@zsjoklik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 rot="2565677">
            <a:off x="1764849" y="2295754"/>
            <a:ext cx="1225686" cy="8298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3851920" y="1268760"/>
            <a:ext cx="0" cy="28083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6"/>
          <p:cNvCxnSpPr/>
          <p:nvPr/>
        </p:nvCxnSpPr>
        <p:spPr>
          <a:xfrm>
            <a:off x="2267744" y="1988840"/>
            <a:ext cx="316835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3131840" y="2852936"/>
            <a:ext cx="144016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2555776" y="3429000"/>
            <a:ext cx="25922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>
            <a:off x="1691680" y="26369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2411760" y="3429000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A</a:t>
            </a:r>
            <a:endParaRPr lang="cs-CZ" sz="14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3059832" y="2780928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B</a:t>
            </a:r>
            <a:endParaRPr lang="cs-CZ" sz="14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2051720" y="1700808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C</a:t>
            </a:r>
            <a:endParaRPr lang="cs-CZ" sz="1400" dirty="0"/>
          </a:p>
        </p:txBody>
      </p:sp>
      <p:cxnSp>
        <p:nvCxnSpPr>
          <p:cNvPr id="37" name="Přímá spojovací čára 36"/>
          <p:cNvCxnSpPr/>
          <p:nvPr/>
        </p:nvCxnSpPr>
        <p:spPr>
          <a:xfrm>
            <a:off x="1619672" y="2564904"/>
            <a:ext cx="43924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ovéPole 37"/>
          <p:cNvSpPr txBox="1"/>
          <p:nvPr/>
        </p:nvSpPr>
        <p:spPr>
          <a:xfrm>
            <a:off x="1403648" y="2492896"/>
            <a:ext cx="29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D</a:t>
            </a:r>
            <a:endParaRPr lang="cs-CZ" sz="1400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5076056" y="3356992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rgbClr val="800080"/>
                </a:solidFill>
              </a:rPr>
              <a:t>A</a:t>
            </a:r>
            <a:r>
              <a:rPr lang="el-GR" sz="1400" dirty="0" smtClean="0">
                <a:solidFill>
                  <a:srgbClr val="800080"/>
                </a:solidFill>
                <a:latin typeface="Calibri"/>
              </a:rPr>
              <a:t>ʹ</a:t>
            </a:r>
            <a:endParaRPr lang="cs-CZ" sz="1400" dirty="0">
              <a:solidFill>
                <a:srgbClr val="80008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283968" y="2852936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rgbClr val="800080"/>
                </a:solidFill>
              </a:rPr>
              <a:t>B</a:t>
            </a:r>
            <a:r>
              <a:rPr lang="el-GR" sz="1400" dirty="0" smtClean="0">
                <a:solidFill>
                  <a:srgbClr val="800080"/>
                </a:solidFill>
                <a:latin typeface="Calibri"/>
              </a:rPr>
              <a:t>ʹ</a:t>
            </a:r>
            <a:endParaRPr lang="cs-CZ" sz="1400" dirty="0">
              <a:solidFill>
                <a:srgbClr val="800080"/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292080" y="1700808"/>
            <a:ext cx="325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rgbClr val="800080"/>
                </a:solidFill>
              </a:rPr>
              <a:t>C</a:t>
            </a:r>
            <a:r>
              <a:rPr lang="el-GR" sz="1400" dirty="0" smtClean="0">
                <a:solidFill>
                  <a:srgbClr val="800080"/>
                </a:solidFill>
                <a:latin typeface="Calibri"/>
              </a:rPr>
              <a:t>ʹ</a:t>
            </a:r>
            <a:endParaRPr lang="cs-CZ" sz="1400" dirty="0">
              <a:solidFill>
                <a:srgbClr val="800080"/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084168" y="2420888"/>
            <a:ext cx="340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rgbClr val="800080"/>
                </a:solidFill>
              </a:rPr>
              <a:t>D</a:t>
            </a:r>
            <a:r>
              <a:rPr lang="el-GR" sz="1400" dirty="0" smtClean="0">
                <a:solidFill>
                  <a:srgbClr val="800080"/>
                </a:solidFill>
                <a:latin typeface="Calibri"/>
              </a:rPr>
              <a:t>ʹ</a:t>
            </a:r>
            <a:endParaRPr lang="cs-CZ" sz="1400" dirty="0">
              <a:solidFill>
                <a:srgbClr val="80008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923928" y="1124744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endParaRPr lang="cs-CZ" sz="14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635896" y="1916832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2" name="Obdélník 21"/>
          <p:cNvSpPr/>
          <p:nvPr/>
        </p:nvSpPr>
        <p:spPr>
          <a:xfrm>
            <a:off x="3635896" y="3356992"/>
            <a:ext cx="396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A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3" name="Obdélník 22"/>
          <p:cNvSpPr/>
          <p:nvPr/>
        </p:nvSpPr>
        <p:spPr>
          <a:xfrm>
            <a:off x="3635896" y="2780928"/>
            <a:ext cx="3882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B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4" name="Obdélník 23"/>
          <p:cNvSpPr/>
          <p:nvPr/>
        </p:nvSpPr>
        <p:spPr>
          <a:xfrm>
            <a:off x="3635896" y="2492896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D</a:t>
            </a:r>
            <a:r>
              <a:rPr lang="cs-CZ" baseline="-25000" dirty="0" smtClean="0"/>
              <a:t>1</a:t>
            </a:r>
            <a:endParaRPr lang="cs-CZ" dirty="0"/>
          </a:p>
        </p:txBody>
      </p:sp>
      <p:sp>
        <p:nvSpPr>
          <p:cNvPr id="26" name="Obdélník 25"/>
          <p:cNvSpPr/>
          <p:nvPr/>
        </p:nvSpPr>
        <p:spPr>
          <a:xfrm rot="19034323" flipV="1">
            <a:off x="4619360" y="3949113"/>
            <a:ext cx="1225686" cy="82981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899592" y="4509120"/>
            <a:ext cx="2494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 (</a:t>
            </a:r>
            <a:r>
              <a:rPr lang="cs-CZ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): ABCD  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→ A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B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C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r>
              <a:rPr lang="cs-CZ" dirty="0" smtClean="0">
                <a:solidFill>
                  <a:srgbClr val="FF0000"/>
                </a:solidFill>
                <a:latin typeface="Calibri"/>
              </a:rPr>
              <a:t>D</a:t>
            </a:r>
            <a:r>
              <a:rPr lang="el-GR" dirty="0" smtClean="0">
                <a:solidFill>
                  <a:srgbClr val="FF0000"/>
                </a:solidFill>
                <a:latin typeface="Calibri"/>
              </a:rPr>
              <a:t>ʹ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500034" y="571480"/>
            <a:ext cx="2073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/>
              <a:t>5</a:t>
            </a:r>
            <a:r>
              <a:rPr lang="cs-CZ" sz="2800" b="1" dirty="0" smtClean="0"/>
              <a:t>. OBDÉLNÍK</a:t>
            </a:r>
            <a:endParaRPr lang="cs-CZ" sz="2800" b="1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28564" y="5373216"/>
            <a:ext cx="8715436" cy="12926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V osové souměrnosti s osou </a:t>
            </a:r>
            <a:r>
              <a:rPr lang="cs-CZ" sz="2000" b="1" i="1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r>
              <a:rPr lang="cs-CZ" sz="2000" b="1" dirty="0" smtClean="0">
                <a:solidFill>
                  <a:srgbClr val="FF0000"/>
                </a:solidFill>
              </a:rPr>
              <a:t> </a:t>
            </a:r>
            <a:r>
              <a:rPr lang="cs-CZ" sz="2000" b="1" dirty="0" smtClean="0"/>
              <a:t> je  obrazem  obdélníku  </a:t>
            </a:r>
            <a:r>
              <a:rPr lang="cs-CZ" sz="2000" b="1" i="1" dirty="0" smtClean="0">
                <a:solidFill>
                  <a:srgbClr val="FF00FF"/>
                </a:solidFill>
              </a:rPr>
              <a:t>ABCD</a:t>
            </a:r>
            <a:r>
              <a:rPr lang="cs-CZ" sz="2000" b="1" dirty="0" smtClean="0"/>
              <a:t>  obdélník </a:t>
            </a:r>
            <a:r>
              <a:rPr lang="cs-CZ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A´B´C´D´ </a:t>
            </a:r>
            <a:r>
              <a:rPr lang="cs-CZ" sz="2000" b="1" i="1" dirty="0" smtClean="0"/>
              <a:t>nepřímo shodný s původním obdélníkem </a:t>
            </a:r>
            <a:r>
              <a:rPr lang="cs-CZ" sz="2000" b="1" i="1" dirty="0" smtClean="0">
                <a:solidFill>
                  <a:srgbClr val="FF00FF"/>
                </a:solidFill>
              </a:rPr>
              <a:t>ABCD.</a:t>
            </a:r>
          </a:p>
          <a:p>
            <a:r>
              <a:rPr lang="cs-CZ" sz="2000" b="1" i="1" dirty="0" smtClean="0">
                <a:solidFill>
                  <a:srgbClr val="0070C0"/>
                </a:solidFill>
              </a:rPr>
              <a:t>Jsou zachovány délky stran obdélníku tzn. IABI=IA´B </a:t>
            </a:r>
            <a:r>
              <a:rPr lang="cs-CZ" sz="2000" b="1" i="1" dirty="0" smtClean="0">
                <a:solidFill>
                  <a:srgbClr val="0070C0"/>
                </a:solidFill>
              </a:rPr>
              <a:t>´I, …..</a:t>
            </a:r>
            <a:r>
              <a:rPr lang="cs-CZ" sz="2000" b="1" i="1" dirty="0" smtClean="0">
                <a:solidFill>
                  <a:srgbClr val="FF00FF"/>
                </a:solidFill>
              </a:rPr>
              <a:t>  </a:t>
            </a:r>
            <a:r>
              <a:rPr lang="cs-CZ" sz="2000" b="1" i="1" dirty="0" smtClean="0">
                <a:solidFill>
                  <a:srgbClr val="FF00FF"/>
                </a:solidFill>
              </a:rPr>
              <a:t>další </a:t>
            </a:r>
            <a:r>
              <a:rPr lang="cs-CZ" sz="2000" b="1" i="1" dirty="0" smtClean="0">
                <a:solidFill>
                  <a:srgbClr val="FF00FF"/>
                </a:solidFill>
              </a:rPr>
              <a:t>doplňte!</a:t>
            </a:r>
            <a:endParaRPr lang="cs-CZ" sz="2000" b="1" dirty="0" smtClean="0">
              <a:solidFill>
                <a:srgbClr val="FF00FF"/>
              </a:solidFill>
            </a:endParaRPr>
          </a:p>
          <a:p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39552" y="112474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a) osa neprotíná obdélník</a:t>
            </a:r>
            <a:endParaRPr lang="cs-CZ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2.59259E-6 L 0.01441 -0.24143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/>
      <p:bldP spid="34" grpId="0"/>
      <p:bldP spid="35" grpId="0"/>
      <p:bldP spid="38" grpId="0"/>
      <p:bldP spid="39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6" grpId="0" animBg="1"/>
      <p:bldP spid="26" grpId="1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ovéPole 13"/>
          <p:cNvSpPr txBox="1"/>
          <p:nvPr/>
        </p:nvSpPr>
        <p:spPr>
          <a:xfrm>
            <a:off x="4716016" y="2204864"/>
            <a:ext cx="351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srgbClr val="FF0000"/>
                </a:solidFill>
                <a:latin typeface="Lucida Handwriting" pitchFamily="66" charset="0"/>
              </a:rPr>
              <a:t>o</a:t>
            </a:r>
            <a:endParaRPr lang="cs-CZ" sz="1400" dirty="0">
              <a:solidFill>
                <a:srgbClr val="FF0000"/>
              </a:solidFill>
              <a:latin typeface="Lucida Handwriting" pitchFamily="66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691680" y="2708920"/>
            <a:ext cx="2138536" cy="1440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3851920" y="2708920"/>
            <a:ext cx="360040" cy="43204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1403648" y="4221088"/>
            <a:ext cx="288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A</a:t>
            </a:r>
            <a:endParaRPr lang="cs-CZ" sz="1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707904" y="2348880"/>
            <a:ext cx="2808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C</a:t>
            </a:r>
            <a:endParaRPr lang="cs-CZ" sz="1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1331640" y="2420888"/>
            <a:ext cx="29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D</a:t>
            </a:r>
            <a:endParaRPr lang="cs-CZ" sz="1400" dirty="0"/>
          </a:p>
        </p:txBody>
      </p:sp>
      <p:sp>
        <p:nvSpPr>
          <p:cNvPr id="12" name="Obdélník 11"/>
          <p:cNvSpPr/>
          <p:nvPr/>
        </p:nvSpPr>
        <p:spPr>
          <a:xfrm rot="16200000">
            <a:off x="4937192" y="3420998"/>
            <a:ext cx="2138536" cy="14401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2339752" y="5085184"/>
            <a:ext cx="3337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A</a:t>
            </a:r>
            <a:r>
              <a:rPr lang="el-GR" sz="1400" dirty="0" smtClean="0">
                <a:latin typeface="Calibri"/>
              </a:rPr>
              <a:t>ʹ</a:t>
            </a:r>
            <a:endParaRPr lang="cs-CZ" sz="1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4211960" y="2852936"/>
            <a:ext cx="3257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C</a:t>
            </a:r>
            <a:r>
              <a:rPr lang="el-GR" sz="1400" dirty="0" smtClean="0">
                <a:latin typeface="Calibri"/>
              </a:rPr>
              <a:t>ʹ</a:t>
            </a:r>
            <a:endParaRPr lang="cs-CZ" sz="1400" dirty="0"/>
          </a:p>
        </p:txBody>
      </p:sp>
      <p:cxnSp>
        <p:nvCxnSpPr>
          <p:cNvPr id="21" name="Přímá spojovací čára 20"/>
          <p:cNvCxnSpPr/>
          <p:nvPr/>
        </p:nvCxnSpPr>
        <p:spPr>
          <a:xfrm>
            <a:off x="1691680" y="4149080"/>
            <a:ext cx="1008112" cy="100811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1691680" y="2708920"/>
            <a:ext cx="2448272" cy="244827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4139952" y="4941168"/>
            <a:ext cx="3401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D</a:t>
            </a:r>
            <a:r>
              <a:rPr lang="el-GR" sz="1400" dirty="0" smtClean="0">
                <a:latin typeface="Calibri"/>
              </a:rPr>
              <a:t>ʹ</a:t>
            </a:r>
            <a:endParaRPr lang="cs-CZ" sz="14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2483768" y="2924944"/>
            <a:ext cx="327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B</a:t>
            </a:r>
            <a:r>
              <a:rPr lang="el-GR" sz="1400" dirty="0" smtClean="0">
                <a:latin typeface="Calibri"/>
              </a:rPr>
              <a:t>ʹ</a:t>
            </a:r>
            <a:endParaRPr lang="cs-CZ" sz="1400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835696" y="4509120"/>
            <a:ext cx="378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A</a:t>
            </a:r>
            <a:r>
              <a:rPr lang="cs-CZ" sz="1400" baseline="-25000" dirty="0" smtClean="0"/>
              <a:t>1</a:t>
            </a:r>
            <a:endParaRPr lang="cs-CZ" sz="1400" baseline="-25000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2555776" y="3789040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D</a:t>
            </a:r>
            <a:r>
              <a:rPr lang="cs-CZ" sz="1400" baseline="-25000" dirty="0" smtClean="0"/>
              <a:t>1</a:t>
            </a:r>
            <a:endParaRPr lang="cs-CZ" sz="1400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2987824" y="3429000"/>
            <a:ext cx="343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B</a:t>
            </a:r>
            <a:r>
              <a:rPr lang="cs-CZ" sz="1400" baseline="-25000" dirty="0" smtClean="0"/>
              <a:t>1</a:t>
            </a:r>
            <a:endParaRPr lang="cs-CZ" sz="14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3786182" y="2714620"/>
            <a:ext cx="341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C</a:t>
            </a:r>
            <a:r>
              <a:rPr lang="cs-CZ" sz="1400" baseline="-25000" dirty="0" smtClean="0"/>
              <a:t>1</a:t>
            </a:r>
            <a:endParaRPr lang="cs-CZ" sz="14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195736" y="5589240"/>
            <a:ext cx="22829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latin typeface="Lucida Handwriting" pitchFamily="66" charset="0"/>
              </a:rPr>
              <a:t>O</a:t>
            </a:r>
            <a:r>
              <a:rPr lang="cs-CZ" sz="1600" dirty="0" smtClean="0"/>
              <a:t> ( </a:t>
            </a:r>
            <a:r>
              <a:rPr lang="cs-CZ" sz="1600" dirty="0" err="1" smtClean="0">
                <a:latin typeface="Lucida Handwriting" pitchFamily="66" charset="0"/>
              </a:rPr>
              <a:t>o</a:t>
            </a:r>
            <a:r>
              <a:rPr lang="cs-CZ" sz="1600" dirty="0" smtClean="0"/>
              <a:t> ): ABCD </a:t>
            </a:r>
            <a:r>
              <a:rPr lang="cs-CZ" sz="1600" dirty="0" smtClean="0">
                <a:latin typeface="Calibri"/>
              </a:rPr>
              <a:t>→ A</a:t>
            </a:r>
            <a:r>
              <a:rPr lang="el-GR" sz="1600" dirty="0" smtClean="0">
                <a:latin typeface="Calibri"/>
              </a:rPr>
              <a:t>ʹ</a:t>
            </a:r>
            <a:r>
              <a:rPr lang="cs-CZ" sz="1600" dirty="0" smtClean="0">
                <a:latin typeface="Calibri"/>
              </a:rPr>
              <a:t>B</a:t>
            </a:r>
            <a:r>
              <a:rPr lang="el-GR" sz="1600" dirty="0" smtClean="0">
                <a:latin typeface="Calibri"/>
              </a:rPr>
              <a:t>ʹ</a:t>
            </a:r>
            <a:r>
              <a:rPr lang="cs-CZ" sz="1600" dirty="0" smtClean="0">
                <a:latin typeface="Calibri"/>
              </a:rPr>
              <a:t>C</a:t>
            </a:r>
            <a:r>
              <a:rPr lang="el-GR" sz="1600" dirty="0" smtClean="0">
                <a:latin typeface="Calibri"/>
              </a:rPr>
              <a:t>ʹ</a:t>
            </a:r>
            <a:r>
              <a:rPr lang="cs-CZ" sz="1600" dirty="0" smtClean="0">
                <a:latin typeface="Calibri"/>
              </a:rPr>
              <a:t>D</a:t>
            </a:r>
            <a:r>
              <a:rPr lang="el-GR" sz="1600" dirty="0" smtClean="0">
                <a:latin typeface="Calibri"/>
              </a:rPr>
              <a:t>ʹ</a:t>
            </a:r>
            <a:endParaRPr lang="cs-CZ" sz="1600" dirty="0"/>
          </a:p>
        </p:txBody>
      </p:sp>
      <p:cxnSp>
        <p:nvCxnSpPr>
          <p:cNvPr id="8" name="Přímá spojovací čára 7"/>
          <p:cNvCxnSpPr/>
          <p:nvPr/>
        </p:nvCxnSpPr>
        <p:spPr>
          <a:xfrm flipH="1">
            <a:off x="1691680" y="2132856"/>
            <a:ext cx="3168352" cy="29523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635896" y="4221088"/>
            <a:ext cx="282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B</a:t>
            </a:r>
            <a:endParaRPr lang="cs-CZ" sz="1400" dirty="0"/>
          </a:p>
        </p:txBody>
      </p:sp>
      <p:cxnSp>
        <p:nvCxnSpPr>
          <p:cNvPr id="23" name="Přímá spojovací čára 22"/>
          <p:cNvCxnSpPr/>
          <p:nvPr/>
        </p:nvCxnSpPr>
        <p:spPr>
          <a:xfrm flipH="1" flipV="1">
            <a:off x="2771800" y="3068960"/>
            <a:ext cx="1080120" cy="108012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bdélník 23"/>
          <p:cNvSpPr/>
          <p:nvPr/>
        </p:nvSpPr>
        <p:spPr>
          <a:xfrm>
            <a:off x="539552" y="548680"/>
            <a:ext cx="2483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b) Osa protíná obdélník </a:t>
            </a:r>
            <a:endParaRPr lang="cs-CZ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89017E-7 L -0.27569 2.89017E-7 " pathEditMode="relative" ptsTypes="AA">
                                      <p:cBhvr>
                                        <p:cTn id="10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" grpId="0" animBg="1"/>
      <p:bldP spid="16" grpId="0"/>
      <p:bldP spid="18" grpId="0"/>
      <p:bldP spid="25" grpId="0"/>
      <p:bldP spid="12" grpId="0" animBg="1"/>
      <p:bldP spid="13" grpId="0"/>
      <p:bldP spid="1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DÚ: </a:t>
            </a:r>
            <a:r>
              <a:rPr lang="cs-CZ" b="1" dirty="0" smtClean="0">
                <a:solidFill>
                  <a:srgbClr val="FF0000"/>
                </a:solidFill>
              </a:rPr>
              <a:t>Sestrojte v osové souměrnosti</a:t>
            </a:r>
            <a:br>
              <a:rPr lang="cs-CZ" b="1" dirty="0" smtClean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1. </a:t>
            </a:r>
            <a:r>
              <a:rPr lang="cs-CZ" i="1" dirty="0" smtClean="0"/>
              <a:t>Čtverec</a:t>
            </a:r>
            <a:r>
              <a:rPr lang="cs-CZ" dirty="0" smtClean="0"/>
              <a:t> o straně 5 cm, jehož osa souměrnosti   prochází kolmo na stranu </a:t>
            </a:r>
            <a:r>
              <a:rPr lang="cs-CZ" i="1" u="sng" dirty="0" smtClean="0"/>
              <a:t>a</a:t>
            </a:r>
            <a:r>
              <a:rPr lang="cs-CZ" dirty="0" smtClean="0"/>
              <a:t> 2 cm od bodu </a:t>
            </a:r>
            <a:r>
              <a:rPr lang="cs-CZ" i="1" u="sng" dirty="0" smtClean="0"/>
              <a:t>B</a:t>
            </a:r>
            <a:r>
              <a:rPr lang="cs-CZ" dirty="0" smtClean="0"/>
              <a:t>.</a:t>
            </a:r>
            <a:endParaRPr lang="cs-CZ" i="1" u="sng" dirty="0" smtClean="0"/>
          </a:p>
          <a:p>
            <a:pPr>
              <a:buNone/>
            </a:pPr>
            <a:r>
              <a:rPr lang="cs-CZ" dirty="0" smtClean="0"/>
              <a:t>2. </a:t>
            </a:r>
            <a:r>
              <a:rPr lang="cs-CZ" i="1" dirty="0" smtClean="0"/>
              <a:t>Domeček</a:t>
            </a:r>
            <a:r>
              <a:rPr lang="cs-CZ" dirty="0" smtClean="0"/>
              <a:t> </a:t>
            </a:r>
            <a:r>
              <a:rPr lang="cs-CZ" dirty="0" smtClean="0"/>
              <a:t>(doplňte označení dalších bodů), </a:t>
            </a:r>
            <a:r>
              <a:rPr lang="cs-CZ" dirty="0" smtClean="0"/>
              <a:t>stěny jsou na osu kolmé.</a:t>
            </a:r>
            <a:endParaRPr lang="cs-CZ" dirty="0"/>
          </a:p>
        </p:txBody>
      </p:sp>
      <p:grpSp>
        <p:nvGrpSpPr>
          <p:cNvPr id="10" name="Skupina 9"/>
          <p:cNvGrpSpPr/>
          <p:nvPr/>
        </p:nvGrpSpPr>
        <p:grpSpPr>
          <a:xfrm>
            <a:off x="2483768" y="4111992"/>
            <a:ext cx="4104456" cy="2028978"/>
            <a:chOff x="1835696" y="3645024"/>
            <a:chExt cx="4104456" cy="2028978"/>
          </a:xfrm>
        </p:grpSpPr>
        <p:sp>
          <p:nvSpPr>
            <p:cNvPr id="4" name="Obdélník 3"/>
            <p:cNvSpPr/>
            <p:nvPr/>
          </p:nvSpPr>
          <p:spPr>
            <a:xfrm>
              <a:off x="2339752" y="4653136"/>
              <a:ext cx="2376264" cy="100811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/>
            <p:nvPr/>
          </p:nvSpPr>
          <p:spPr>
            <a:xfrm>
              <a:off x="2339752" y="3645024"/>
              <a:ext cx="2376264" cy="1008112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7" name="Přímá spojnice 6"/>
            <p:cNvCxnSpPr/>
            <p:nvPr/>
          </p:nvCxnSpPr>
          <p:spPr>
            <a:xfrm>
              <a:off x="1835696" y="5674002"/>
              <a:ext cx="4104456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ovéPole 8"/>
          <p:cNvSpPr txBox="1"/>
          <p:nvPr/>
        </p:nvSpPr>
        <p:spPr>
          <a:xfrm>
            <a:off x="5940152" y="569408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Lucida Handwriting" pitchFamily="66" charset="0"/>
              </a:rPr>
              <a:t>o</a:t>
            </a:r>
            <a:endParaRPr lang="cs-CZ" sz="2800" dirty="0">
              <a:latin typeface="Lucida Handwriting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699792" y="580526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300192" y="3933056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00CC00"/>
                </a:solidFill>
              </a:rPr>
              <a:t>Vyřešené úkoly ofoťte a pošlete na e-mail: </a:t>
            </a:r>
            <a:r>
              <a:rPr lang="cs-CZ" sz="2000" dirty="0" err="1" smtClean="0">
                <a:solidFill>
                  <a:srgbClr val="00CC00"/>
                </a:solidFill>
                <a:hlinkClick r:id="rId2"/>
              </a:rPr>
              <a:t>habanova</a:t>
            </a:r>
            <a:r>
              <a:rPr lang="cs-CZ" sz="2000" dirty="0" smtClean="0">
                <a:solidFill>
                  <a:srgbClr val="00CC00"/>
                </a:solidFill>
                <a:hlinkClick r:id="rId2"/>
              </a:rPr>
              <a:t>@</a:t>
            </a:r>
            <a:r>
              <a:rPr lang="cs-CZ" sz="2000" dirty="0" err="1" smtClean="0">
                <a:solidFill>
                  <a:srgbClr val="00CC00"/>
                </a:solidFill>
                <a:hlinkClick r:id="rId2"/>
              </a:rPr>
              <a:t>zsjoklik.cz</a:t>
            </a:r>
            <a:endParaRPr lang="cs-CZ" sz="2000" dirty="0" smtClean="0">
              <a:solidFill>
                <a:srgbClr val="00CC00"/>
              </a:solidFill>
            </a:endParaRPr>
          </a:p>
          <a:p>
            <a:endParaRPr lang="cs-CZ" sz="2000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424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158</Words>
  <Application>Microsoft Office PowerPoint</Application>
  <PresentationFormat>Předvádění na obrazovce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Snímek 1</vt:lpstr>
      <vt:lpstr>Snímek 2</vt:lpstr>
      <vt:lpstr> DÚ: Sestrojte v osové souměrnosti </vt:lpstr>
    </vt:vector>
  </TitlesOfParts>
  <Company>ZŠ Dr. Joklíka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Mgr. Habáňová</dc:creator>
  <cp:lastModifiedBy>Uzivatel</cp:lastModifiedBy>
  <cp:revision>249</cp:revision>
  <dcterms:created xsi:type="dcterms:W3CDTF">2011-10-25T06:56:40Z</dcterms:created>
  <dcterms:modified xsi:type="dcterms:W3CDTF">2020-03-31T19:52:25Z</dcterms:modified>
</cp:coreProperties>
</file>