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1"/>
  </p:notesMasterIdLst>
  <p:sldIdLst>
    <p:sldId id="264" r:id="rId2"/>
    <p:sldId id="277" r:id="rId3"/>
    <p:sldId id="278" r:id="rId4"/>
    <p:sldId id="279" r:id="rId5"/>
    <p:sldId id="280" r:id="rId6"/>
    <p:sldId id="268" r:id="rId7"/>
    <p:sldId id="262" r:id="rId8"/>
    <p:sldId id="263" r:id="rId9"/>
    <p:sldId id="270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00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34157-8233-4241-8501-064CCFBD3F11}" type="datetimeFigureOut">
              <a:rPr lang="cs-CZ" smtClean="0"/>
              <a:pPr/>
              <a:t>29.4.2020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D7DE65-3FF3-4FB7-94C3-2C8A6316D9C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863453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D7DE65-3FF3-4FB7-94C3-2C8A6316D9CF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4048020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59A4-F837-41F0-876E-5CF40EF10FB8}" type="datetimeFigureOut">
              <a:rPr lang="cs-CZ" smtClean="0"/>
              <a:pPr/>
              <a:t>29.4.2020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E7DF-3B33-4C0C-A520-CCEE8E34C2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785228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59A4-F837-41F0-876E-5CF40EF10FB8}" type="datetimeFigureOut">
              <a:rPr lang="cs-CZ" smtClean="0"/>
              <a:pPr/>
              <a:t>29.4.2020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E7DF-3B33-4C0C-A520-CCEE8E34C2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833349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59A4-F837-41F0-876E-5CF40EF10FB8}" type="datetimeFigureOut">
              <a:rPr lang="cs-CZ" smtClean="0"/>
              <a:pPr/>
              <a:t>29.4.2020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E7DF-3B33-4C0C-A520-CCEE8E34C2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166129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59A4-F837-41F0-876E-5CF40EF10FB8}" type="datetimeFigureOut">
              <a:rPr lang="cs-CZ" smtClean="0"/>
              <a:pPr/>
              <a:t>29.4.2020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E7DF-3B33-4C0C-A520-CCEE8E34C2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4264377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59A4-F837-41F0-876E-5CF40EF10FB8}" type="datetimeFigureOut">
              <a:rPr lang="cs-CZ" smtClean="0"/>
              <a:pPr/>
              <a:t>29.4.2020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E7DF-3B33-4C0C-A520-CCEE8E34C2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137244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59A4-F837-41F0-876E-5CF40EF10FB8}" type="datetimeFigureOut">
              <a:rPr lang="cs-CZ" smtClean="0"/>
              <a:pPr/>
              <a:t>29.4.2020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E7DF-3B33-4C0C-A520-CCEE8E34C2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862954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59A4-F837-41F0-876E-5CF40EF10FB8}" type="datetimeFigureOut">
              <a:rPr lang="cs-CZ" smtClean="0"/>
              <a:pPr/>
              <a:t>29.4.2020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E7DF-3B33-4C0C-A520-CCEE8E34C2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986847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59A4-F837-41F0-876E-5CF40EF10FB8}" type="datetimeFigureOut">
              <a:rPr lang="cs-CZ" smtClean="0"/>
              <a:pPr/>
              <a:t>29.4.2020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E7DF-3B33-4C0C-A520-CCEE8E34C2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969437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59A4-F837-41F0-876E-5CF40EF10FB8}" type="datetimeFigureOut">
              <a:rPr lang="cs-CZ" smtClean="0"/>
              <a:pPr/>
              <a:t>29.4.2020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E7DF-3B33-4C0C-A520-CCEE8E34C2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1372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59A4-F837-41F0-876E-5CF40EF10FB8}" type="datetimeFigureOut">
              <a:rPr lang="cs-CZ" smtClean="0"/>
              <a:pPr/>
              <a:t>29.4.2020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E7DF-3B33-4C0C-A520-CCEE8E34C2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119002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59A4-F837-41F0-876E-5CF40EF10FB8}" type="datetimeFigureOut">
              <a:rPr lang="cs-CZ" smtClean="0"/>
              <a:pPr/>
              <a:t>29.4.2020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E7DF-3B33-4C0C-A520-CCEE8E34C2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350341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F59A4-F837-41F0-876E-5CF40EF10FB8}" type="datetimeFigureOut">
              <a:rPr lang="cs-CZ" smtClean="0"/>
              <a:pPr/>
              <a:t>29.4.2020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AE7DF-3B33-4C0C-A520-CCEE8E34C2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62569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072494" cy="842352"/>
          </a:xfrm>
        </p:spPr>
        <p:txBody>
          <a:bodyPr>
            <a:noAutofit/>
          </a:bodyPr>
          <a:lstStyle/>
          <a:p>
            <a:pPr algn="ctr"/>
            <a:r>
              <a:rPr lang="cs-CZ" sz="4400" b="1" u="sng" dirty="0" smtClean="0">
                <a:solidFill>
                  <a:srgbClr val="FF0000"/>
                </a:solidFill>
                <a:latin typeface="+mj-lt"/>
              </a:rPr>
              <a:t>ŘADOVÉ ČÍSLOVKY</a:t>
            </a:r>
            <a:endParaRPr lang="cs-CZ" sz="4400" b="1" u="sng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00174"/>
            <a:ext cx="8939336" cy="535782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sz="3200" b="1" u="sng" dirty="0" smtClean="0">
                <a:solidFill>
                  <a:srgbClr val="FF0000"/>
                </a:solidFill>
              </a:rPr>
              <a:t>1. – 19.</a:t>
            </a:r>
          </a:p>
          <a:p>
            <a:pPr>
              <a:buFontTx/>
              <a:buChar char="-"/>
            </a:pPr>
            <a:r>
              <a:rPr lang="cs-CZ" sz="3200" dirty="0" smtClean="0"/>
              <a:t>přidáváme příponu </a:t>
            </a:r>
            <a:r>
              <a:rPr lang="cs-CZ" sz="3200" b="1" dirty="0" smtClean="0">
                <a:solidFill>
                  <a:srgbClr val="FF0000"/>
                </a:solidFill>
              </a:rPr>
              <a:t>–</a:t>
            </a:r>
            <a:r>
              <a:rPr lang="cs-CZ" sz="3200" b="1" dirty="0" err="1" smtClean="0">
                <a:solidFill>
                  <a:srgbClr val="FF0000"/>
                </a:solidFill>
              </a:rPr>
              <a:t>te</a:t>
            </a:r>
            <a:endParaRPr lang="cs-CZ" sz="3200" b="1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cs-CZ" sz="3200" dirty="0" smtClean="0"/>
              <a:t>vždy se používá </a:t>
            </a:r>
            <a:r>
              <a:rPr lang="cs-CZ" sz="3200" b="1" dirty="0" smtClean="0">
                <a:solidFill>
                  <a:srgbClr val="FF0000"/>
                </a:solidFill>
              </a:rPr>
              <a:t>člen určitý</a:t>
            </a:r>
          </a:p>
          <a:p>
            <a:pPr>
              <a:buFontTx/>
              <a:buChar char="-"/>
            </a:pPr>
            <a:endParaRPr lang="cs-CZ" sz="3200" dirty="0" smtClean="0"/>
          </a:p>
          <a:p>
            <a:pPr>
              <a:buFontTx/>
              <a:buChar char="-"/>
            </a:pPr>
            <a:r>
              <a:rPr lang="cs-CZ" sz="3200" dirty="0" smtClean="0"/>
              <a:t>např. </a:t>
            </a:r>
            <a:r>
              <a:rPr lang="cs-CZ" sz="3200" dirty="0" smtClean="0">
                <a:solidFill>
                  <a:srgbClr val="0000FF"/>
                </a:solidFill>
              </a:rPr>
              <a:t>der, </a:t>
            </a:r>
            <a:r>
              <a:rPr lang="cs-CZ" sz="3200" dirty="0" err="1" smtClean="0">
                <a:solidFill>
                  <a:srgbClr val="0000FF"/>
                </a:solidFill>
              </a:rPr>
              <a:t>die</a:t>
            </a:r>
            <a:r>
              <a:rPr lang="cs-CZ" sz="3200" dirty="0" smtClean="0">
                <a:solidFill>
                  <a:srgbClr val="0000FF"/>
                </a:solidFill>
              </a:rPr>
              <a:t>, </a:t>
            </a:r>
            <a:r>
              <a:rPr lang="cs-CZ" sz="3200" dirty="0" err="1" smtClean="0">
                <a:solidFill>
                  <a:srgbClr val="0000FF"/>
                </a:solidFill>
              </a:rPr>
              <a:t>das</a:t>
            </a:r>
            <a:r>
              <a:rPr lang="cs-CZ" sz="3200" dirty="0" smtClean="0">
                <a:solidFill>
                  <a:srgbClr val="0000FF"/>
                </a:solidFill>
              </a:rPr>
              <a:t> </a:t>
            </a:r>
            <a:r>
              <a:rPr lang="cs-CZ" sz="3200" u="sng" dirty="0" err="1" smtClean="0"/>
              <a:t>vier</a:t>
            </a:r>
            <a:r>
              <a:rPr lang="cs-CZ" sz="3200" u="sng" dirty="0" smtClean="0"/>
              <a:t> + </a:t>
            </a:r>
            <a:r>
              <a:rPr lang="cs-CZ" sz="3200" u="sng" dirty="0" err="1" smtClean="0">
                <a:solidFill>
                  <a:srgbClr val="FF0000"/>
                </a:solidFill>
              </a:rPr>
              <a:t>te</a:t>
            </a:r>
            <a:endParaRPr lang="cs-CZ" sz="3200" u="sng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3200" dirty="0" smtClean="0">
                <a:solidFill>
                  <a:srgbClr val="FF0000"/>
                </a:solidFill>
              </a:rPr>
              <a:t>		     </a:t>
            </a:r>
            <a:r>
              <a:rPr lang="cs-CZ" sz="3200" dirty="0" smtClean="0">
                <a:solidFill>
                  <a:srgbClr val="0000FF"/>
                </a:solidFill>
              </a:rPr>
              <a:t>der, </a:t>
            </a:r>
            <a:r>
              <a:rPr lang="cs-CZ" sz="3200" dirty="0" err="1" smtClean="0">
                <a:solidFill>
                  <a:srgbClr val="0000FF"/>
                </a:solidFill>
              </a:rPr>
              <a:t>die</a:t>
            </a:r>
            <a:r>
              <a:rPr lang="cs-CZ" sz="3200" dirty="0" smtClean="0">
                <a:solidFill>
                  <a:srgbClr val="0000FF"/>
                </a:solidFill>
              </a:rPr>
              <a:t>, </a:t>
            </a:r>
            <a:r>
              <a:rPr lang="cs-CZ" sz="3200" dirty="0" err="1" smtClean="0">
                <a:solidFill>
                  <a:srgbClr val="0000FF"/>
                </a:solidFill>
              </a:rPr>
              <a:t>das</a:t>
            </a:r>
            <a:r>
              <a:rPr lang="cs-CZ" sz="3200" dirty="0" smtClean="0">
                <a:solidFill>
                  <a:srgbClr val="0000FF"/>
                </a:solidFill>
              </a:rPr>
              <a:t> </a:t>
            </a:r>
            <a:r>
              <a:rPr lang="cs-CZ" sz="3200" u="sng" dirty="0" err="1" smtClean="0"/>
              <a:t>zwölf</a:t>
            </a:r>
            <a:r>
              <a:rPr lang="cs-CZ" sz="3200" u="sng" dirty="0" smtClean="0"/>
              <a:t> + </a:t>
            </a:r>
            <a:r>
              <a:rPr lang="cs-CZ" sz="3200" u="sng" dirty="0" err="1" smtClean="0">
                <a:solidFill>
                  <a:srgbClr val="FF0000"/>
                </a:solidFill>
              </a:rPr>
              <a:t>te</a:t>
            </a:r>
            <a:endParaRPr lang="cs-CZ" sz="3200" u="sng" dirty="0" smtClean="0">
              <a:solidFill>
                <a:srgbClr val="FF00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251520" y="188640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i="1" dirty="0" smtClean="0">
                <a:solidFill>
                  <a:srgbClr val="0000FF"/>
                </a:solidFill>
              </a:rPr>
              <a:t>zápis</a:t>
            </a:r>
            <a:endParaRPr lang="cs-CZ" sz="2400" b="1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886700" cy="615601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800" b="1" u="sng" dirty="0" smtClean="0">
                <a:solidFill>
                  <a:srgbClr val="FF0000"/>
                </a:solidFill>
              </a:rPr>
              <a:t>1. – 19.</a:t>
            </a:r>
            <a:endParaRPr lang="cs-CZ" sz="4800" b="1" u="sng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052736"/>
            <a:ext cx="7886700" cy="5124227"/>
          </a:xfrm>
        </p:spPr>
        <p:txBody>
          <a:bodyPr>
            <a:normAutofit lnSpcReduction="10000"/>
          </a:bodyPr>
          <a:lstStyle/>
          <a:p>
            <a:r>
              <a:rPr lang="cs-CZ" sz="2800" b="1" u="sng" dirty="0" smtClean="0">
                <a:solidFill>
                  <a:srgbClr val="FF0000"/>
                </a:solidFill>
              </a:rPr>
              <a:t>člen určitý + -</a:t>
            </a:r>
            <a:r>
              <a:rPr lang="cs-CZ" sz="2800" b="1" u="sng" dirty="0" err="1" smtClean="0">
                <a:solidFill>
                  <a:srgbClr val="FF0000"/>
                </a:solidFill>
              </a:rPr>
              <a:t>te</a:t>
            </a:r>
            <a:endParaRPr lang="cs-CZ" sz="2800" b="1" u="sng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1. </a:t>
            </a:r>
            <a:r>
              <a:rPr lang="cs-CZ" sz="2800" b="1" dirty="0" smtClean="0">
                <a:solidFill>
                  <a:srgbClr val="0000FF"/>
                </a:solidFill>
              </a:rPr>
              <a:t>der, </a:t>
            </a:r>
            <a:r>
              <a:rPr lang="cs-CZ" sz="2800" b="1" dirty="0" err="1" smtClean="0">
                <a:solidFill>
                  <a:srgbClr val="0000FF"/>
                </a:solidFill>
              </a:rPr>
              <a:t>die</a:t>
            </a:r>
            <a:r>
              <a:rPr lang="cs-CZ" sz="2800" b="1" dirty="0" smtClean="0">
                <a:solidFill>
                  <a:srgbClr val="0000FF"/>
                </a:solidFill>
              </a:rPr>
              <a:t>, </a:t>
            </a:r>
            <a:r>
              <a:rPr lang="cs-CZ" sz="2800" b="1" dirty="0" err="1" smtClean="0">
                <a:solidFill>
                  <a:srgbClr val="0000FF"/>
                </a:solidFill>
              </a:rPr>
              <a:t>das</a:t>
            </a:r>
            <a:r>
              <a:rPr lang="cs-CZ" sz="2800" b="1" dirty="0" smtClean="0">
                <a:solidFill>
                  <a:srgbClr val="0000FF"/>
                </a:solidFill>
              </a:rPr>
              <a:t> </a:t>
            </a:r>
            <a:r>
              <a:rPr lang="cs-CZ" sz="2800" b="1" dirty="0" smtClean="0">
                <a:solidFill>
                  <a:srgbClr val="FF0000"/>
                </a:solidFill>
              </a:rPr>
              <a:t>	</a:t>
            </a:r>
            <a:r>
              <a:rPr lang="cs-CZ" sz="2800" b="1" u="sng" dirty="0" err="1" smtClean="0">
                <a:solidFill>
                  <a:srgbClr val="FF0000"/>
                </a:solidFill>
              </a:rPr>
              <a:t>erste</a:t>
            </a:r>
            <a:r>
              <a:rPr lang="cs-CZ" sz="2800" b="1" u="sng" dirty="0" smtClean="0">
                <a:solidFill>
                  <a:srgbClr val="FF0000"/>
                </a:solidFill>
              </a:rPr>
              <a:t> !!</a:t>
            </a:r>
          </a:p>
          <a:p>
            <a:pPr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2. </a:t>
            </a:r>
            <a:r>
              <a:rPr lang="cs-CZ" sz="2800" b="1" dirty="0" smtClean="0">
                <a:solidFill>
                  <a:srgbClr val="0000FF"/>
                </a:solidFill>
              </a:rPr>
              <a:t>der, </a:t>
            </a:r>
            <a:r>
              <a:rPr lang="cs-CZ" sz="2800" b="1" dirty="0" err="1" smtClean="0">
                <a:solidFill>
                  <a:srgbClr val="0000FF"/>
                </a:solidFill>
              </a:rPr>
              <a:t>die</a:t>
            </a:r>
            <a:r>
              <a:rPr lang="cs-CZ" sz="2800" b="1" dirty="0" smtClean="0">
                <a:solidFill>
                  <a:srgbClr val="0000FF"/>
                </a:solidFill>
              </a:rPr>
              <a:t>, </a:t>
            </a:r>
            <a:r>
              <a:rPr lang="cs-CZ" sz="2800" b="1" dirty="0" err="1" smtClean="0">
                <a:solidFill>
                  <a:srgbClr val="0000FF"/>
                </a:solidFill>
              </a:rPr>
              <a:t>das</a:t>
            </a:r>
            <a:r>
              <a:rPr lang="cs-CZ" sz="2800" b="1" dirty="0" smtClean="0">
                <a:solidFill>
                  <a:srgbClr val="0000FF"/>
                </a:solidFill>
              </a:rPr>
              <a:t> </a:t>
            </a:r>
            <a:r>
              <a:rPr lang="cs-CZ" sz="2800" b="1" dirty="0" smtClean="0">
                <a:solidFill>
                  <a:srgbClr val="FF0000"/>
                </a:solidFill>
              </a:rPr>
              <a:t>	</a:t>
            </a:r>
            <a:r>
              <a:rPr lang="cs-CZ" sz="2800" b="1" dirty="0" err="1" smtClean="0">
                <a:solidFill>
                  <a:srgbClr val="FF0000"/>
                </a:solidFill>
              </a:rPr>
              <a:t>zweite</a:t>
            </a:r>
            <a:endParaRPr lang="cs-CZ" sz="28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3.				</a:t>
            </a:r>
            <a:r>
              <a:rPr lang="cs-CZ" sz="2800" b="1" u="sng" dirty="0" err="1" smtClean="0">
                <a:solidFill>
                  <a:srgbClr val="FF0000"/>
                </a:solidFill>
              </a:rPr>
              <a:t>dritte</a:t>
            </a:r>
            <a:r>
              <a:rPr lang="cs-CZ" sz="2800" b="1" u="sng" dirty="0" smtClean="0">
                <a:solidFill>
                  <a:srgbClr val="FF0000"/>
                </a:solidFill>
              </a:rPr>
              <a:t> !!</a:t>
            </a:r>
          </a:p>
          <a:p>
            <a:pPr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4.				</a:t>
            </a:r>
            <a:r>
              <a:rPr lang="cs-CZ" sz="2800" b="1" dirty="0" err="1" smtClean="0"/>
              <a:t>vier</a:t>
            </a:r>
            <a:r>
              <a:rPr lang="cs-CZ" sz="2800" b="1" u="sng" dirty="0" err="1" smtClean="0"/>
              <a:t>te</a:t>
            </a:r>
            <a:endParaRPr lang="cs-CZ" sz="2800" b="1" u="sng" dirty="0" smtClean="0"/>
          </a:p>
          <a:p>
            <a:pPr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5.				</a:t>
            </a:r>
            <a:r>
              <a:rPr lang="cs-CZ" sz="2800" b="1" dirty="0" err="1" smtClean="0"/>
              <a:t>fünf</a:t>
            </a:r>
            <a:r>
              <a:rPr lang="cs-CZ" sz="2800" b="1" u="sng" dirty="0" err="1" smtClean="0"/>
              <a:t>te</a:t>
            </a:r>
            <a:endParaRPr lang="cs-CZ" sz="2800" b="1" u="sng" dirty="0" smtClean="0"/>
          </a:p>
          <a:p>
            <a:pPr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6.				</a:t>
            </a:r>
            <a:r>
              <a:rPr lang="cs-CZ" sz="2800" b="1" dirty="0" err="1" smtClean="0"/>
              <a:t>sechste</a:t>
            </a:r>
            <a:endParaRPr lang="cs-CZ" sz="2800" b="1" dirty="0" smtClean="0"/>
          </a:p>
          <a:p>
            <a:pPr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7.				</a:t>
            </a:r>
            <a:r>
              <a:rPr lang="cs-CZ" sz="2800" b="1" u="sng" dirty="0" err="1" smtClean="0">
                <a:solidFill>
                  <a:srgbClr val="FF0000"/>
                </a:solidFill>
              </a:rPr>
              <a:t>siebte</a:t>
            </a:r>
            <a:r>
              <a:rPr lang="cs-CZ" sz="2800" b="1" u="sng" dirty="0" smtClean="0">
                <a:solidFill>
                  <a:srgbClr val="FF0000"/>
                </a:solidFill>
              </a:rPr>
              <a:t> !!</a:t>
            </a:r>
          </a:p>
          <a:p>
            <a:pPr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8. 				</a:t>
            </a:r>
            <a:r>
              <a:rPr lang="cs-CZ" sz="2800" b="1" u="sng" dirty="0" err="1" smtClean="0">
                <a:solidFill>
                  <a:srgbClr val="FF0000"/>
                </a:solidFill>
              </a:rPr>
              <a:t>achte</a:t>
            </a:r>
            <a:r>
              <a:rPr lang="cs-CZ" sz="2800" b="1" u="sng" dirty="0" smtClean="0">
                <a:solidFill>
                  <a:srgbClr val="FF0000"/>
                </a:solidFill>
              </a:rPr>
              <a:t> !!</a:t>
            </a:r>
          </a:p>
          <a:p>
            <a:pPr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9.				</a:t>
            </a:r>
            <a:r>
              <a:rPr lang="cs-CZ" sz="2800" b="1" dirty="0" err="1" smtClean="0"/>
              <a:t>neun</a:t>
            </a:r>
            <a:r>
              <a:rPr lang="cs-CZ" sz="2800" b="1" u="sng" dirty="0" err="1" smtClean="0"/>
              <a:t>te</a:t>
            </a:r>
            <a:endParaRPr lang="cs-CZ" sz="2800" b="1" u="sng" dirty="0" smtClean="0"/>
          </a:p>
          <a:p>
            <a:pPr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10.				</a:t>
            </a:r>
            <a:r>
              <a:rPr lang="cs-CZ" sz="2800" b="1" dirty="0" err="1" smtClean="0"/>
              <a:t>zehn</a:t>
            </a:r>
            <a:r>
              <a:rPr lang="cs-CZ" sz="2800" b="1" u="sng" dirty="0" err="1" smtClean="0"/>
              <a:t>te</a:t>
            </a:r>
            <a:endParaRPr lang="cs-CZ" sz="2800" b="1" u="sng" dirty="0" smtClean="0"/>
          </a:p>
          <a:p>
            <a:pPr>
              <a:buNone/>
            </a:pP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2843808" y="1052736"/>
            <a:ext cx="576064" cy="43204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>
            <a:off x="251520" y="188640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i="1" dirty="0" smtClean="0">
                <a:solidFill>
                  <a:srgbClr val="0000FF"/>
                </a:solidFill>
              </a:rPr>
              <a:t>zápis</a:t>
            </a:r>
            <a:endParaRPr lang="cs-CZ" sz="2400" b="1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052736"/>
            <a:ext cx="7886700" cy="5124227"/>
          </a:xfrm>
        </p:spPr>
        <p:txBody>
          <a:bodyPr>
            <a:normAutofit lnSpcReduction="10000"/>
          </a:bodyPr>
          <a:lstStyle/>
          <a:p>
            <a:r>
              <a:rPr lang="cs-CZ" sz="3200" b="1" u="sng" dirty="0" smtClean="0">
                <a:solidFill>
                  <a:srgbClr val="FF0000"/>
                </a:solidFill>
              </a:rPr>
              <a:t>člen určitý + -</a:t>
            </a:r>
            <a:r>
              <a:rPr lang="cs-CZ" sz="3200" b="1" u="sng" dirty="0" err="1" smtClean="0">
                <a:solidFill>
                  <a:srgbClr val="FF0000"/>
                </a:solidFill>
              </a:rPr>
              <a:t>te</a:t>
            </a:r>
            <a:endParaRPr lang="cs-CZ" sz="3200" b="1" u="sng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3200" b="1" dirty="0" smtClean="0">
                <a:solidFill>
                  <a:srgbClr val="FF0000"/>
                </a:solidFill>
              </a:rPr>
              <a:t>11. </a:t>
            </a:r>
            <a:r>
              <a:rPr lang="cs-CZ" sz="3200" b="1" dirty="0" smtClean="0">
                <a:solidFill>
                  <a:srgbClr val="0000FF"/>
                </a:solidFill>
              </a:rPr>
              <a:t>der, </a:t>
            </a:r>
            <a:r>
              <a:rPr lang="cs-CZ" sz="3200" b="1" dirty="0" err="1" smtClean="0">
                <a:solidFill>
                  <a:srgbClr val="0000FF"/>
                </a:solidFill>
              </a:rPr>
              <a:t>die</a:t>
            </a:r>
            <a:r>
              <a:rPr lang="cs-CZ" sz="3200" b="1" dirty="0" smtClean="0">
                <a:solidFill>
                  <a:srgbClr val="0000FF"/>
                </a:solidFill>
              </a:rPr>
              <a:t>, </a:t>
            </a:r>
            <a:r>
              <a:rPr lang="cs-CZ" sz="3200" b="1" dirty="0" err="1" smtClean="0">
                <a:solidFill>
                  <a:srgbClr val="0000FF"/>
                </a:solidFill>
              </a:rPr>
              <a:t>das</a:t>
            </a:r>
            <a:r>
              <a:rPr lang="cs-CZ" sz="3200" b="1" dirty="0" smtClean="0">
                <a:solidFill>
                  <a:srgbClr val="0000FF"/>
                </a:solidFill>
              </a:rPr>
              <a:t> </a:t>
            </a:r>
            <a:r>
              <a:rPr lang="cs-CZ" sz="3200" b="1" dirty="0" err="1" smtClean="0">
                <a:solidFill>
                  <a:srgbClr val="FF0000"/>
                </a:solidFill>
              </a:rPr>
              <a:t>elf</a:t>
            </a:r>
            <a:r>
              <a:rPr lang="cs-CZ" sz="3200" b="1" u="sng" dirty="0" err="1" smtClean="0">
                <a:solidFill>
                  <a:srgbClr val="FF0000"/>
                </a:solidFill>
              </a:rPr>
              <a:t>te</a:t>
            </a:r>
            <a:endParaRPr lang="cs-CZ" sz="3200" b="1" u="sng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3200" b="1" dirty="0" smtClean="0">
                <a:solidFill>
                  <a:srgbClr val="FF0000"/>
                </a:solidFill>
              </a:rPr>
              <a:t>12. 				</a:t>
            </a:r>
            <a:r>
              <a:rPr lang="cs-CZ" sz="3200" b="1" dirty="0" err="1" smtClean="0">
                <a:solidFill>
                  <a:srgbClr val="FF0000"/>
                </a:solidFill>
              </a:rPr>
              <a:t>zwölf</a:t>
            </a:r>
            <a:r>
              <a:rPr lang="cs-CZ" sz="3200" b="1" u="sng" dirty="0" err="1" smtClean="0">
                <a:solidFill>
                  <a:srgbClr val="FF0000"/>
                </a:solidFill>
              </a:rPr>
              <a:t>te</a:t>
            </a:r>
            <a:endParaRPr lang="cs-CZ" sz="3200" b="1" u="sng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3200" b="1" dirty="0" smtClean="0">
                <a:solidFill>
                  <a:srgbClr val="FF0000"/>
                </a:solidFill>
              </a:rPr>
              <a:t>13. 				</a:t>
            </a:r>
            <a:r>
              <a:rPr lang="cs-CZ" sz="3200" b="1" dirty="0" err="1" smtClean="0">
                <a:solidFill>
                  <a:srgbClr val="FF0000"/>
                </a:solidFill>
              </a:rPr>
              <a:t>dreizehn</a:t>
            </a:r>
            <a:r>
              <a:rPr lang="cs-CZ" sz="3200" b="1" u="sng" dirty="0" err="1" smtClean="0">
                <a:solidFill>
                  <a:srgbClr val="FF0000"/>
                </a:solidFill>
              </a:rPr>
              <a:t>te</a:t>
            </a:r>
            <a:endParaRPr lang="cs-CZ" sz="3200" b="1" u="sng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3200" b="1" dirty="0" smtClean="0">
                <a:solidFill>
                  <a:srgbClr val="FF0000"/>
                </a:solidFill>
              </a:rPr>
              <a:t>14. 				</a:t>
            </a:r>
            <a:r>
              <a:rPr lang="cs-CZ" sz="3200" b="1" dirty="0" err="1" smtClean="0">
                <a:solidFill>
                  <a:srgbClr val="FF0000"/>
                </a:solidFill>
              </a:rPr>
              <a:t>vierzehn</a:t>
            </a:r>
            <a:r>
              <a:rPr lang="cs-CZ" sz="3200" b="1" u="sng" dirty="0" err="1" smtClean="0">
                <a:solidFill>
                  <a:srgbClr val="FF0000"/>
                </a:solidFill>
              </a:rPr>
              <a:t>te</a:t>
            </a:r>
            <a:endParaRPr lang="cs-CZ" sz="3200" b="1" u="sng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3200" b="1" dirty="0" smtClean="0">
                <a:solidFill>
                  <a:srgbClr val="FF0000"/>
                </a:solidFill>
              </a:rPr>
              <a:t>15. 				</a:t>
            </a:r>
            <a:r>
              <a:rPr lang="cs-CZ" sz="3200" b="1" dirty="0" err="1" smtClean="0">
                <a:solidFill>
                  <a:srgbClr val="FF0000"/>
                </a:solidFill>
              </a:rPr>
              <a:t>fünfzehn</a:t>
            </a:r>
            <a:r>
              <a:rPr lang="cs-CZ" sz="3200" b="1" u="sng" dirty="0" err="1" smtClean="0">
                <a:solidFill>
                  <a:srgbClr val="FF0000"/>
                </a:solidFill>
              </a:rPr>
              <a:t>te</a:t>
            </a:r>
            <a:endParaRPr lang="cs-CZ" sz="3200" b="1" u="sng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3200" b="1" dirty="0" smtClean="0">
                <a:solidFill>
                  <a:srgbClr val="FF0000"/>
                </a:solidFill>
              </a:rPr>
              <a:t>16. 				</a:t>
            </a:r>
            <a:r>
              <a:rPr lang="cs-CZ" sz="3200" b="1" dirty="0" err="1" smtClean="0">
                <a:solidFill>
                  <a:srgbClr val="FF0000"/>
                </a:solidFill>
              </a:rPr>
              <a:t>sechzehn</a:t>
            </a:r>
            <a:r>
              <a:rPr lang="cs-CZ" sz="3200" b="1" u="sng" dirty="0" err="1" smtClean="0">
                <a:solidFill>
                  <a:srgbClr val="FF0000"/>
                </a:solidFill>
              </a:rPr>
              <a:t>te</a:t>
            </a:r>
            <a:r>
              <a:rPr lang="cs-CZ" sz="3200" b="1" dirty="0" smtClean="0">
                <a:solidFill>
                  <a:srgbClr val="FF0000"/>
                </a:solidFill>
              </a:rPr>
              <a:t> !!</a:t>
            </a:r>
          </a:p>
          <a:p>
            <a:pPr>
              <a:buNone/>
            </a:pPr>
            <a:r>
              <a:rPr lang="cs-CZ" sz="3200" b="1" dirty="0" smtClean="0">
                <a:solidFill>
                  <a:srgbClr val="FF0000"/>
                </a:solidFill>
              </a:rPr>
              <a:t>17. 				</a:t>
            </a:r>
            <a:r>
              <a:rPr lang="cs-CZ" sz="3200" b="1" dirty="0" err="1" smtClean="0">
                <a:solidFill>
                  <a:srgbClr val="FF0000"/>
                </a:solidFill>
              </a:rPr>
              <a:t>siebzehn</a:t>
            </a:r>
            <a:r>
              <a:rPr lang="cs-CZ" sz="3200" b="1" u="sng" dirty="0" err="1" smtClean="0">
                <a:solidFill>
                  <a:srgbClr val="FF0000"/>
                </a:solidFill>
              </a:rPr>
              <a:t>te</a:t>
            </a:r>
            <a:endParaRPr lang="cs-CZ" sz="3200" b="1" u="sng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3200" b="1" dirty="0" smtClean="0">
                <a:solidFill>
                  <a:srgbClr val="FF0000"/>
                </a:solidFill>
              </a:rPr>
              <a:t>18. 				</a:t>
            </a:r>
            <a:r>
              <a:rPr lang="cs-CZ" sz="3200" b="1" dirty="0" err="1" smtClean="0">
                <a:solidFill>
                  <a:srgbClr val="FF0000"/>
                </a:solidFill>
              </a:rPr>
              <a:t>achzehn</a:t>
            </a:r>
            <a:r>
              <a:rPr lang="cs-CZ" sz="3200" b="1" u="sng" dirty="0" err="1" smtClean="0">
                <a:solidFill>
                  <a:srgbClr val="FF0000"/>
                </a:solidFill>
              </a:rPr>
              <a:t>te</a:t>
            </a:r>
            <a:endParaRPr lang="cs-CZ" sz="3200" b="1" u="sng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3200" b="1" dirty="0" smtClean="0">
                <a:solidFill>
                  <a:srgbClr val="FF0000"/>
                </a:solidFill>
              </a:rPr>
              <a:t>19. 				</a:t>
            </a:r>
            <a:r>
              <a:rPr lang="cs-CZ" sz="3200" b="1" dirty="0" err="1" smtClean="0">
                <a:solidFill>
                  <a:srgbClr val="FF0000"/>
                </a:solidFill>
              </a:rPr>
              <a:t>neunzehn</a:t>
            </a:r>
            <a:r>
              <a:rPr lang="cs-CZ" sz="3200" b="1" u="sng" dirty="0" err="1" smtClean="0">
                <a:solidFill>
                  <a:srgbClr val="FF0000"/>
                </a:solidFill>
              </a:rPr>
              <a:t>te</a:t>
            </a:r>
            <a:endParaRPr lang="cs-CZ" sz="3200" b="1" u="sng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sz="3200" b="1" u="sng" dirty="0" smtClean="0">
              <a:solidFill>
                <a:srgbClr val="FF0000"/>
              </a:solidFill>
            </a:endParaRPr>
          </a:p>
          <a:p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628650" y="260649"/>
            <a:ext cx="788670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800" b="1" u="sng" dirty="0" smtClean="0">
                <a:solidFill>
                  <a:srgbClr val="FF0000"/>
                </a:solidFill>
              </a:rPr>
              <a:t>1. – 19.</a:t>
            </a:r>
            <a:endParaRPr lang="cs-CZ" sz="4800" b="1" u="sng" dirty="0">
              <a:solidFill>
                <a:srgbClr val="FF000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987824" y="1124744"/>
            <a:ext cx="576064" cy="43204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u="sng" dirty="0" smtClean="0">
                <a:solidFill>
                  <a:srgbClr val="FF0000"/>
                </a:solidFill>
              </a:rPr>
              <a:t>POZOR!</a:t>
            </a:r>
            <a:endParaRPr lang="cs-CZ" sz="4000" b="1" u="sng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NEPRAVIDELNÉ TVARY</a:t>
            </a:r>
          </a:p>
          <a:p>
            <a:pPr>
              <a:buNone/>
            </a:pPr>
            <a:r>
              <a:rPr lang="cs-CZ" sz="2800" b="1" dirty="0" smtClean="0"/>
              <a:t>1. </a:t>
            </a:r>
            <a:r>
              <a:rPr lang="cs-CZ" sz="2800" b="1" dirty="0" smtClean="0">
                <a:solidFill>
                  <a:srgbClr val="0000FF"/>
                </a:solidFill>
              </a:rPr>
              <a:t>der, </a:t>
            </a:r>
            <a:r>
              <a:rPr lang="cs-CZ" sz="2800" b="1" dirty="0" err="1" smtClean="0">
                <a:solidFill>
                  <a:srgbClr val="0000FF"/>
                </a:solidFill>
              </a:rPr>
              <a:t>die</a:t>
            </a:r>
            <a:r>
              <a:rPr lang="cs-CZ" sz="2800" b="1" dirty="0" smtClean="0">
                <a:solidFill>
                  <a:srgbClr val="0000FF"/>
                </a:solidFill>
              </a:rPr>
              <a:t>, </a:t>
            </a:r>
            <a:r>
              <a:rPr lang="cs-CZ" sz="2800" b="1" dirty="0" err="1" smtClean="0">
                <a:solidFill>
                  <a:srgbClr val="0000FF"/>
                </a:solidFill>
              </a:rPr>
              <a:t>das</a:t>
            </a:r>
            <a:r>
              <a:rPr lang="cs-CZ" sz="2800" b="1" dirty="0" smtClean="0">
                <a:solidFill>
                  <a:srgbClr val="0000FF"/>
                </a:solidFill>
              </a:rPr>
              <a:t> </a:t>
            </a:r>
            <a:r>
              <a:rPr lang="cs-CZ" sz="2800" b="1" dirty="0" err="1" smtClean="0">
                <a:solidFill>
                  <a:srgbClr val="FF0000"/>
                </a:solidFill>
              </a:rPr>
              <a:t>erste</a:t>
            </a:r>
            <a:endParaRPr lang="cs-CZ" sz="28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2800" b="1" dirty="0" smtClean="0"/>
              <a:t>3. </a:t>
            </a:r>
            <a:r>
              <a:rPr lang="cs-CZ" sz="2800" b="1" dirty="0" smtClean="0">
                <a:solidFill>
                  <a:srgbClr val="0000FF"/>
                </a:solidFill>
              </a:rPr>
              <a:t>der, </a:t>
            </a:r>
            <a:r>
              <a:rPr lang="cs-CZ" sz="2800" b="1" dirty="0" err="1" smtClean="0">
                <a:solidFill>
                  <a:srgbClr val="0000FF"/>
                </a:solidFill>
              </a:rPr>
              <a:t>die</a:t>
            </a:r>
            <a:r>
              <a:rPr lang="cs-CZ" sz="2800" b="1" dirty="0" smtClean="0">
                <a:solidFill>
                  <a:srgbClr val="0000FF"/>
                </a:solidFill>
              </a:rPr>
              <a:t>, </a:t>
            </a:r>
            <a:r>
              <a:rPr lang="cs-CZ" sz="2800" b="1" dirty="0" err="1" smtClean="0">
                <a:solidFill>
                  <a:srgbClr val="0000FF"/>
                </a:solidFill>
              </a:rPr>
              <a:t>das</a:t>
            </a:r>
            <a:r>
              <a:rPr lang="cs-CZ" sz="2800" b="1" dirty="0" smtClean="0">
                <a:solidFill>
                  <a:srgbClr val="0000FF"/>
                </a:solidFill>
              </a:rPr>
              <a:t> </a:t>
            </a:r>
            <a:r>
              <a:rPr lang="cs-CZ" sz="2800" b="1" dirty="0" err="1" smtClean="0">
                <a:solidFill>
                  <a:srgbClr val="FF0000"/>
                </a:solidFill>
              </a:rPr>
              <a:t>dritte</a:t>
            </a:r>
            <a:endParaRPr lang="cs-CZ" sz="28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2800" b="1" dirty="0" smtClean="0"/>
              <a:t>7. </a:t>
            </a:r>
            <a:r>
              <a:rPr lang="cs-CZ" sz="2800" b="1" dirty="0" smtClean="0">
                <a:solidFill>
                  <a:srgbClr val="0000FF"/>
                </a:solidFill>
              </a:rPr>
              <a:t>der, </a:t>
            </a:r>
            <a:r>
              <a:rPr lang="cs-CZ" sz="2800" b="1" dirty="0" err="1" smtClean="0">
                <a:solidFill>
                  <a:srgbClr val="0000FF"/>
                </a:solidFill>
              </a:rPr>
              <a:t>die</a:t>
            </a:r>
            <a:r>
              <a:rPr lang="cs-CZ" sz="2800" b="1" dirty="0" smtClean="0">
                <a:solidFill>
                  <a:srgbClr val="0000FF"/>
                </a:solidFill>
              </a:rPr>
              <a:t>, </a:t>
            </a:r>
            <a:r>
              <a:rPr lang="cs-CZ" sz="2800" b="1" dirty="0" err="1" smtClean="0">
                <a:solidFill>
                  <a:srgbClr val="0000FF"/>
                </a:solidFill>
              </a:rPr>
              <a:t>das</a:t>
            </a:r>
            <a:r>
              <a:rPr lang="cs-CZ" sz="2800" b="1" dirty="0" smtClean="0">
                <a:solidFill>
                  <a:srgbClr val="0000FF"/>
                </a:solidFill>
              </a:rPr>
              <a:t> </a:t>
            </a:r>
            <a:r>
              <a:rPr lang="cs-CZ" sz="2800" b="1" dirty="0" err="1" smtClean="0">
                <a:solidFill>
                  <a:srgbClr val="FF0000"/>
                </a:solidFill>
              </a:rPr>
              <a:t>siebte</a:t>
            </a:r>
            <a:r>
              <a:rPr lang="cs-CZ" sz="2800" b="1" dirty="0" smtClean="0"/>
              <a:t> ( je možné i </a:t>
            </a:r>
            <a:r>
              <a:rPr lang="cs-CZ" sz="2800" b="1" dirty="0" err="1" smtClean="0"/>
              <a:t>siebente</a:t>
            </a:r>
            <a:r>
              <a:rPr lang="cs-CZ" sz="2800" b="1" dirty="0" smtClean="0"/>
              <a:t>)</a:t>
            </a:r>
          </a:p>
          <a:p>
            <a:pPr>
              <a:buNone/>
            </a:pPr>
            <a:r>
              <a:rPr lang="cs-CZ" sz="2800" b="1" dirty="0" smtClean="0"/>
              <a:t>8. </a:t>
            </a:r>
            <a:r>
              <a:rPr lang="cs-CZ" sz="2800" b="1" dirty="0" smtClean="0">
                <a:solidFill>
                  <a:srgbClr val="0000FF"/>
                </a:solidFill>
              </a:rPr>
              <a:t>der, </a:t>
            </a:r>
            <a:r>
              <a:rPr lang="cs-CZ" sz="2800" b="1" dirty="0" err="1" smtClean="0">
                <a:solidFill>
                  <a:srgbClr val="0000FF"/>
                </a:solidFill>
              </a:rPr>
              <a:t>die</a:t>
            </a:r>
            <a:r>
              <a:rPr lang="cs-CZ" sz="2800" b="1" dirty="0" smtClean="0">
                <a:solidFill>
                  <a:srgbClr val="0000FF"/>
                </a:solidFill>
              </a:rPr>
              <a:t> </a:t>
            </a:r>
            <a:r>
              <a:rPr lang="cs-CZ" sz="2800" b="1" dirty="0" err="1" smtClean="0">
                <a:solidFill>
                  <a:srgbClr val="0000FF"/>
                </a:solidFill>
              </a:rPr>
              <a:t>das</a:t>
            </a:r>
            <a:r>
              <a:rPr lang="cs-CZ" sz="2800" b="1" dirty="0" smtClean="0">
                <a:solidFill>
                  <a:srgbClr val="0000FF"/>
                </a:solidFill>
              </a:rPr>
              <a:t> </a:t>
            </a:r>
            <a:r>
              <a:rPr lang="cs-CZ" sz="2800" b="1" dirty="0" err="1" smtClean="0">
                <a:solidFill>
                  <a:srgbClr val="FF0000"/>
                </a:solidFill>
              </a:rPr>
              <a:t>achte</a:t>
            </a:r>
            <a:endParaRPr lang="cs-CZ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 smtClean="0">
                <a:solidFill>
                  <a:srgbClr val="FF0000"/>
                </a:solidFill>
                <a:latin typeface="+mn-lt"/>
              </a:rPr>
              <a:t>od 20. výše</a:t>
            </a:r>
            <a:endParaRPr lang="cs-CZ" b="1" u="sng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412776"/>
            <a:ext cx="7886700" cy="4764187"/>
          </a:xfrm>
        </p:spPr>
        <p:txBody>
          <a:bodyPr>
            <a:normAutofit lnSpcReduction="10000"/>
          </a:bodyPr>
          <a:lstStyle/>
          <a:p>
            <a:r>
              <a:rPr lang="cs-CZ" sz="4000" b="1" u="sng" dirty="0" smtClean="0">
                <a:solidFill>
                  <a:srgbClr val="FF0000"/>
                </a:solidFill>
              </a:rPr>
              <a:t> + - </a:t>
            </a:r>
            <a:r>
              <a:rPr lang="cs-CZ" sz="4000" b="1" u="sng" dirty="0" err="1" smtClean="0">
                <a:solidFill>
                  <a:srgbClr val="FF0000"/>
                </a:solidFill>
              </a:rPr>
              <a:t>ste</a:t>
            </a:r>
            <a:endParaRPr lang="cs-CZ" sz="4000" b="1" u="sng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3200" b="1" dirty="0" smtClean="0"/>
              <a:t>20. </a:t>
            </a:r>
            <a:r>
              <a:rPr lang="cs-CZ" sz="3200" b="1" dirty="0" smtClean="0">
                <a:solidFill>
                  <a:srgbClr val="0000FF"/>
                </a:solidFill>
              </a:rPr>
              <a:t>der, </a:t>
            </a:r>
            <a:r>
              <a:rPr lang="cs-CZ" sz="3200" b="1" dirty="0" err="1" smtClean="0">
                <a:solidFill>
                  <a:srgbClr val="0000FF"/>
                </a:solidFill>
              </a:rPr>
              <a:t>die</a:t>
            </a:r>
            <a:r>
              <a:rPr lang="cs-CZ" sz="3200" b="1" dirty="0" smtClean="0">
                <a:solidFill>
                  <a:srgbClr val="0000FF"/>
                </a:solidFill>
              </a:rPr>
              <a:t>, </a:t>
            </a:r>
            <a:r>
              <a:rPr lang="cs-CZ" sz="3200" b="1" dirty="0" err="1" smtClean="0">
                <a:solidFill>
                  <a:srgbClr val="0000FF"/>
                </a:solidFill>
              </a:rPr>
              <a:t>das</a:t>
            </a:r>
            <a:r>
              <a:rPr lang="cs-CZ" sz="3200" b="1" dirty="0" smtClean="0">
                <a:solidFill>
                  <a:srgbClr val="0000FF"/>
                </a:solidFill>
              </a:rPr>
              <a:t> </a:t>
            </a:r>
            <a:r>
              <a:rPr lang="cs-CZ" sz="3200" b="1" dirty="0" smtClean="0"/>
              <a:t>	</a:t>
            </a:r>
            <a:r>
              <a:rPr lang="cs-CZ" sz="3200" b="1" dirty="0" err="1" smtClean="0"/>
              <a:t>zwanzig</a:t>
            </a:r>
            <a:r>
              <a:rPr lang="cs-CZ" sz="3200" b="1" dirty="0" err="1" smtClean="0">
                <a:solidFill>
                  <a:srgbClr val="FF0000"/>
                </a:solidFill>
              </a:rPr>
              <a:t>ste</a:t>
            </a:r>
            <a:endParaRPr lang="cs-CZ" sz="3200" b="1" dirty="0" smtClean="0">
              <a:solidFill>
                <a:srgbClr val="FF0000"/>
              </a:solidFill>
            </a:endParaRPr>
          </a:p>
          <a:p>
            <a:pPr marL="457200" indent="-457200">
              <a:buAutoNum type="arabicPeriod" startAt="21"/>
            </a:pPr>
            <a:r>
              <a:rPr lang="cs-CZ" sz="3200" b="1" dirty="0" smtClean="0"/>
              <a:t>                       	</a:t>
            </a:r>
            <a:r>
              <a:rPr lang="cs-CZ" sz="3200" b="1" dirty="0" err="1" smtClean="0"/>
              <a:t>einundzwanzig</a:t>
            </a:r>
            <a:r>
              <a:rPr lang="cs-CZ" sz="3200" b="1" dirty="0" err="1" smtClean="0">
                <a:solidFill>
                  <a:srgbClr val="FF0000"/>
                </a:solidFill>
              </a:rPr>
              <a:t>ste</a:t>
            </a:r>
            <a:endParaRPr lang="cs-CZ" sz="3200" b="1" dirty="0" smtClean="0">
              <a:solidFill>
                <a:srgbClr val="FF0000"/>
              </a:solidFill>
            </a:endParaRPr>
          </a:p>
          <a:p>
            <a:pPr marL="457200" indent="-457200">
              <a:buNone/>
            </a:pPr>
            <a:r>
              <a:rPr lang="cs-CZ" sz="3200" b="1" dirty="0" smtClean="0"/>
              <a:t>30.				</a:t>
            </a:r>
            <a:r>
              <a:rPr lang="cs-CZ" sz="3200" b="1" dirty="0" err="1" smtClean="0"/>
              <a:t>dreißig</a:t>
            </a:r>
            <a:r>
              <a:rPr lang="cs-CZ" sz="3200" b="1" dirty="0" err="1" smtClean="0">
                <a:solidFill>
                  <a:srgbClr val="FF0000"/>
                </a:solidFill>
              </a:rPr>
              <a:t>ste</a:t>
            </a:r>
            <a:endParaRPr lang="cs-CZ" sz="3200" b="1" dirty="0" smtClean="0">
              <a:solidFill>
                <a:srgbClr val="FF0000"/>
              </a:solidFill>
            </a:endParaRPr>
          </a:p>
          <a:p>
            <a:pPr marL="457200" indent="-457200">
              <a:buNone/>
            </a:pPr>
            <a:r>
              <a:rPr lang="cs-CZ" sz="3200" b="1" dirty="0" smtClean="0"/>
              <a:t>40. 				</a:t>
            </a:r>
            <a:r>
              <a:rPr lang="cs-CZ" sz="3200" b="1" dirty="0" err="1" smtClean="0"/>
              <a:t>vierzig</a:t>
            </a:r>
            <a:r>
              <a:rPr lang="cs-CZ" sz="3200" b="1" dirty="0" err="1" smtClean="0">
                <a:solidFill>
                  <a:srgbClr val="FF0000"/>
                </a:solidFill>
              </a:rPr>
              <a:t>ste</a:t>
            </a:r>
            <a:endParaRPr lang="cs-CZ" sz="3200" b="1" dirty="0" smtClean="0">
              <a:solidFill>
                <a:srgbClr val="FF0000"/>
              </a:solidFill>
            </a:endParaRPr>
          </a:p>
          <a:p>
            <a:pPr marL="457200" indent="-457200">
              <a:buNone/>
            </a:pPr>
            <a:r>
              <a:rPr lang="cs-CZ" sz="3200" b="1" dirty="0" smtClean="0"/>
              <a:t>90. 				</a:t>
            </a:r>
            <a:r>
              <a:rPr lang="cs-CZ" sz="3200" b="1" dirty="0" err="1" smtClean="0"/>
              <a:t>neunzig</a:t>
            </a:r>
            <a:r>
              <a:rPr lang="cs-CZ" sz="3200" b="1" dirty="0" err="1" smtClean="0">
                <a:solidFill>
                  <a:srgbClr val="FF0000"/>
                </a:solidFill>
              </a:rPr>
              <a:t>ste</a:t>
            </a:r>
            <a:endParaRPr lang="cs-CZ" sz="3200" b="1" dirty="0" smtClean="0">
              <a:solidFill>
                <a:srgbClr val="FF0000"/>
              </a:solidFill>
            </a:endParaRPr>
          </a:p>
          <a:p>
            <a:pPr marL="457200" indent="-457200">
              <a:buNone/>
            </a:pPr>
            <a:r>
              <a:rPr lang="cs-CZ" sz="3200" b="1" dirty="0" smtClean="0"/>
              <a:t>100.			 </a:t>
            </a:r>
            <a:r>
              <a:rPr lang="cs-CZ" sz="3200" b="1" dirty="0" err="1" smtClean="0"/>
              <a:t>hudert</a:t>
            </a:r>
            <a:r>
              <a:rPr lang="cs-CZ" sz="3200" b="1" dirty="0" err="1" smtClean="0">
                <a:solidFill>
                  <a:srgbClr val="FF0000"/>
                </a:solidFill>
              </a:rPr>
              <a:t>ste</a:t>
            </a:r>
            <a:endParaRPr lang="cs-CZ" sz="3200" b="1" dirty="0" smtClean="0">
              <a:solidFill>
                <a:srgbClr val="FF0000"/>
              </a:solidFill>
            </a:endParaRPr>
          </a:p>
          <a:p>
            <a:pPr marL="457200" indent="-457200">
              <a:buNone/>
            </a:pPr>
            <a:r>
              <a:rPr lang="cs-CZ" sz="3200" b="1" dirty="0" smtClean="0">
                <a:solidFill>
                  <a:srgbClr val="FF0000"/>
                </a:solidFill>
              </a:rPr>
              <a:t>101.			</a:t>
            </a:r>
            <a:r>
              <a:rPr lang="cs-CZ" sz="3200" b="1" dirty="0" err="1" smtClean="0">
                <a:solidFill>
                  <a:srgbClr val="FF0000"/>
                </a:solidFill>
              </a:rPr>
              <a:t>hunderterste</a:t>
            </a:r>
            <a:endParaRPr lang="cs-CZ" sz="3200" b="1" dirty="0" smtClean="0">
              <a:solidFill>
                <a:srgbClr val="FF0000"/>
              </a:solidFill>
            </a:endParaRPr>
          </a:p>
          <a:p>
            <a:pPr marL="457200" indent="-457200">
              <a:buNone/>
            </a:pPr>
            <a:r>
              <a:rPr lang="cs-CZ" sz="3200" b="1" dirty="0" smtClean="0"/>
              <a:t>1000.			</a:t>
            </a:r>
            <a:r>
              <a:rPr lang="cs-CZ" sz="3200" b="1" dirty="0" err="1" smtClean="0"/>
              <a:t>tausend</a:t>
            </a:r>
            <a:r>
              <a:rPr lang="cs-CZ" sz="3200" b="1" dirty="0" err="1" smtClean="0">
                <a:solidFill>
                  <a:srgbClr val="FF0000"/>
                </a:solidFill>
              </a:rPr>
              <a:t>ste</a:t>
            </a:r>
            <a:endParaRPr lang="cs-CZ" sz="3200" b="1" dirty="0" smtClean="0">
              <a:solidFill>
                <a:srgbClr val="FF0000"/>
              </a:solidFill>
            </a:endParaRPr>
          </a:p>
          <a:p>
            <a:pPr marL="457200" indent="-457200">
              <a:buAutoNum type="arabicPeriod" startAt="21"/>
            </a:pP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188640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i="1" dirty="0" smtClean="0">
                <a:solidFill>
                  <a:srgbClr val="0000FF"/>
                </a:solidFill>
              </a:rPr>
              <a:t>zápis</a:t>
            </a:r>
            <a:endParaRPr lang="cs-CZ" sz="2400" b="1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332656"/>
            <a:ext cx="8712968" cy="56886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3600" dirty="0" smtClean="0"/>
              <a:t> </a:t>
            </a:r>
          </a:p>
          <a:p>
            <a:pPr>
              <a:buNone/>
            </a:pPr>
            <a:r>
              <a:rPr lang="cs-CZ" sz="3600" dirty="0" smtClean="0"/>
              <a:t>u složených číslovek se dává přípona </a:t>
            </a:r>
            <a:r>
              <a:rPr lang="cs-CZ" sz="3600" dirty="0" smtClean="0">
                <a:solidFill>
                  <a:srgbClr val="FF0000"/>
                </a:solidFill>
              </a:rPr>
              <a:t>–</a:t>
            </a:r>
            <a:r>
              <a:rPr lang="cs-CZ" sz="3600" dirty="0" err="1" smtClean="0">
                <a:solidFill>
                  <a:srgbClr val="FF0000"/>
                </a:solidFill>
              </a:rPr>
              <a:t>te</a:t>
            </a:r>
            <a:r>
              <a:rPr lang="cs-CZ" sz="3600" dirty="0" smtClean="0">
                <a:solidFill>
                  <a:srgbClr val="FF0000"/>
                </a:solidFill>
              </a:rPr>
              <a:t>, -</a:t>
            </a:r>
            <a:r>
              <a:rPr lang="cs-CZ" sz="3600" dirty="0" err="1" smtClean="0">
                <a:solidFill>
                  <a:srgbClr val="FF0000"/>
                </a:solidFill>
              </a:rPr>
              <a:t>ste</a:t>
            </a:r>
            <a:endParaRPr lang="cs-CZ" sz="36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3600" dirty="0" smtClean="0"/>
              <a:t>pouze za poslední člen složeniny</a:t>
            </a:r>
          </a:p>
          <a:p>
            <a:pPr>
              <a:buNone/>
            </a:pPr>
            <a:r>
              <a:rPr lang="cs-CZ" sz="3600" dirty="0" smtClean="0"/>
              <a:t> </a:t>
            </a:r>
          </a:p>
          <a:p>
            <a:pPr>
              <a:buNone/>
            </a:pPr>
            <a:r>
              <a:rPr lang="cs-CZ" sz="3600" dirty="0" smtClean="0"/>
              <a:t>např.</a:t>
            </a:r>
          </a:p>
          <a:p>
            <a:pPr>
              <a:buNone/>
            </a:pPr>
            <a:r>
              <a:rPr lang="cs-CZ" sz="3600" dirty="0" smtClean="0">
                <a:solidFill>
                  <a:srgbClr val="FF0000"/>
                </a:solidFill>
              </a:rPr>
              <a:t>305.</a:t>
            </a:r>
            <a:r>
              <a:rPr lang="cs-CZ" sz="3600" dirty="0" smtClean="0"/>
              <a:t> </a:t>
            </a:r>
            <a:r>
              <a:rPr lang="cs-CZ" sz="3600" dirty="0" smtClean="0">
                <a:solidFill>
                  <a:srgbClr val="0000FF"/>
                </a:solidFill>
              </a:rPr>
              <a:t>r, e, s </a:t>
            </a:r>
            <a:r>
              <a:rPr lang="cs-CZ" sz="3600" dirty="0" err="1" smtClean="0"/>
              <a:t>dreihundertfünf</a:t>
            </a:r>
            <a:r>
              <a:rPr lang="cs-CZ" sz="3600" dirty="0" err="1" smtClean="0">
                <a:solidFill>
                  <a:srgbClr val="FF0000"/>
                </a:solidFill>
              </a:rPr>
              <a:t>te</a:t>
            </a:r>
            <a:r>
              <a:rPr lang="cs-CZ" sz="3600" dirty="0" smtClean="0">
                <a:solidFill>
                  <a:srgbClr val="FF0000"/>
                </a:solidFill>
              </a:rPr>
              <a:t> 		</a:t>
            </a:r>
          </a:p>
          <a:p>
            <a:pPr>
              <a:buNone/>
            </a:pPr>
            <a:r>
              <a:rPr lang="cs-CZ" sz="3600" dirty="0" smtClean="0">
                <a:solidFill>
                  <a:srgbClr val="FF0000"/>
                </a:solidFill>
              </a:rPr>
              <a:t>21.</a:t>
            </a:r>
            <a:r>
              <a:rPr lang="cs-CZ" sz="3600" dirty="0" smtClean="0"/>
              <a:t>   </a:t>
            </a:r>
            <a:r>
              <a:rPr lang="cs-CZ" sz="3600" dirty="0" smtClean="0">
                <a:solidFill>
                  <a:srgbClr val="0000FF"/>
                </a:solidFill>
              </a:rPr>
              <a:t>r, e, s </a:t>
            </a:r>
            <a:r>
              <a:rPr lang="cs-CZ" sz="3600" dirty="0" err="1" smtClean="0"/>
              <a:t>einundzwanzig</a:t>
            </a:r>
            <a:r>
              <a:rPr lang="cs-CZ" sz="3600" dirty="0" err="1" smtClean="0">
                <a:solidFill>
                  <a:srgbClr val="FF0000"/>
                </a:solidFill>
              </a:rPr>
              <a:t>ste</a:t>
            </a:r>
            <a:r>
              <a:rPr lang="cs-CZ" sz="3600" dirty="0" smtClean="0">
                <a:solidFill>
                  <a:srgbClr val="FF0000"/>
                </a:solidFill>
              </a:rPr>
              <a:t>		</a:t>
            </a:r>
          </a:p>
          <a:p>
            <a:pPr>
              <a:buNone/>
            </a:pPr>
            <a:r>
              <a:rPr lang="cs-CZ" sz="3600" dirty="0" smtClean="0">
                <a:solidFill>
                  <a:srgbClr val="FF0000"/>
                </a:solidFill>
              </a:rPr>
              <a:t>78.</a:t>
            </a:r>
            <a:r>
              <a:rPr lang="cs-CZ" sz="3600" dirty="0" smtClean="0"/>
              <a:t>   </a:t>
            </a:r>
            <a:r>
              <a:rPr lang="cs-CZ" sz="3600" dirty="0" smtClean="0">
                <a:solidFill>
                  <a:srgbClr val="0000FF"/>
                </a:solidFill>
              </a:rPr>
              <a:t>r, e, s </a:t>
            </a:r>
            <a:r>
              <a:rPr lang="cs-CZ" sz="3600" dirty="0" err="1" smtClean="0"/>
              <a:t>achtundsiebzig</a:t>
            </a:r>
            <a:r>
              <a:rPr lang="cs-CZ" sz="3600" dirty="0" err="1" smtClean="0">
                <a:solidFill>
                  <a:srgbClr val="FF0000"/>
                </a:solidFill>
              </a:rPr>
              <a:t>ste</a:t>
            </a:r>
            <a:r>
              <a:rPr lang="cs-CZ" sz="3600" dirty="0" smtClean="0">
                <a:solidFill>
                  <a:srgbClr val="FF0000"/>
                </a:solidFill>
              </a:rPr>
              <a:t>		</a:t>
            </a:r>
            <a:endParaRPr lang="cs-CZ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Čtěte nahlas číslovky: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cs-CZ" sz="4000" b="1" dirty="0" smtClean="0"/>
              <a:t>12.	</a:t>
            </a:r>
            <a:r>
              <a:rPr lang="cs-CZ" sz="4000" dirty="0" smtClean="0"/>
              <a:t>der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zwölf</a:t>
            </a:r>
            <a:r>
              <a:rPr lang="cs-CZ" sz="4000" b="1" dirty="0" err="1" smtClean="0">
                <a:solidFill>
                  <a:srgbClr val="FF0000"/>
                </a:solidFill>
              </a:rPr>
              <a:t>te</a:t>
            </a:r>
            <a:endParaRPr lang="cs-CZ" sz="4000" b="1" dirty="0" smtClean="0">
              <a:solidFill>
                <a:srgbClr val="FF0000"/>
              </a:solidFill>
            </a:endParaRPr>
          </a:p>
          <a:p>
            <a:pPr marL="109728" indent="0">
              <a:buNone/>
            </a:pPr>
            <a:r>
              <a:rPr lang="cs-CZ" sz="4000" b="1" dirty="0" smtClean="0"/>
              <a:t>47.	</a:t>
            </a:r>
            <a:r>
              <a:rPr lang="cs-CZ" sz="4000" dirty="0" smtClean="0"/>
              <a:t>der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siebenundvierzig</a:t>
            </a:r>
            <a:r>
              <a:rPr lang="cs-CZ" sz="4000" b="1" dirty="0" err="1" smtClean="0">
                <a:solidFill>
                  <a:srgbClr val="FF0000"/>
                </a:solidFill>
              </a:rPr>
              <a:t>ste</a:t>
            </a:r>
            <a:endParaRPr lang="cs-CZ" sz="4000" b="1" dirty="0" smtClean="0">
              <a:solidFill>
                <a:srgbClr val="FF0000"/>
              </a:solidFill>
            </a:endParaRPr>
          </a:p>
          <a:p>
            <a:pPr marL="109728" indent="0">
              <a:buNone/>
            </a:pPr>
            <a:r>
              <a:rPr lang="cs-CZ" sz="4000" b="1" dirty="0" smtClean="0"/>
              <a:t>1.		</a:t>
            </a:r>
            <a:r>
              <a:rPr lang="cs-CZ" sz="4000" dirty="0" smtClean="0"/>
              <a:t>der</a:t>
            </a:r>
            <a:r>
              <a:rPr lang="cs-CZ" sz="4000" b="1" dirty="0" smtClean="0"/>
              <a:t> </a:t>
            </a:r>
            <a:r>
              <a:rPr lang="cs-CZ" sz="4000" b="1" dirty="0" err="1" smtClean="0">
                <a:solidFill>
                  <a:srgbClr val="FF0000"/>
                </a:solidFill>
              </a:rPr>
              <a:t>erste</a:t>
            </a:r>
            <a:r>
              <a:rPr lang="cs-CZ" sz="4000" b="1" dirty="0" smtClean="0">
                <a:solidFill>
                  <a:srgbClr val="FF0000"/>
                </a:solidFill>
              </a:rPr>
              <a:t> !!!</a:t>
            </a:r>
          </a:p>
          <a:p>
            <a:pPr marL="109728" indent="0">
              <a:buNone/>
            </a:pPr>
            <a:r>
              <a:rPr lang="cs-CZ" sz="4000" b="1" dirty="0" smtClean="0"/>
              <a:t>67.	</a:t>
            </a:r>
            <a:r>
              <a:rPr lang="cs-CZ" sz="4000" dirty="0" smtClean="0"/>
              <a:t>der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siebenundsechzig</a:t>
            </a:r>
            <a:r>
              <a:rPr lang="cs-CZ" sz="4000" b="1" dirty="0" err="1" smtClean="0">
                <a:solidFill>
                  <a:srgbClr val="FF0000"/>
                </a:solidFill>
              </a:rPr>
              <a:t>ste</a:t>
            </a:r>
            <a:endParaRPr lang="cs-CZ" sz="4000" b="1" dirty="0" smtClean="0">
              <a:solidFill>
                <a:srgbClr val="FF0000"/>
              </a:solidFill>
            </a:endParaRPr>
          </a:p>
          <a:p>
            <a:pPr marL="109728" indent="0">
              <a:buNone/>
            </a:pPr>
            <a:r>
              <a:rPr lang="cs-CZ" sz="4000" b="1" dirty="0" smtClean="0"/>
              <a:t>100.</a:t>
            </a:r>
            <a:r>
              <a:rPr lang="cs-CZ" sz="4000" b="1" dirty="0" smtClean="0">
                <a:solidFill>
                  <a:srgbClr val="FF0000"/>
                </a:solidFill>
              </a:rPr>
              <a:t>	</a:t>
            </a:r>
            <a:r>
              <a:rPr lang="cs-CZ" sz="4000" dirty="0" smtClean="0"/>
              <a:t>der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hundert</a:t>
            </a:r>
            <a:r>
              <a:rPr lang="cs-CZ" sz="4000" b="1" dirty="0" err="1" smtClean="0">
                <a:solidFill>
                  <a:srgbClr val="FF0000"/>
                </a:solidFill>
              </a:rPr>
              <a:t>ste</a:t>
            </a:r>
            <a:endParaRPr lang="cs-CZ" sz="4000" b="1" dirty="0" smtClean="0">
              <a:solidFill>
                <a:srgbClr val="FF0000"/>
              </a:solidFill>
            </a:endParaRPr>
          </a:p>
          <a:p>
            <a:pPr marL="109728" indent="0">
              <a:buNone/>
            </a:pPr>
            <a:r>
              <a:rPr lang="cs-CZ" sz="4000" b="1" dirty="0" smtClean="0"/>
              <a:t>7.</a:t>
            </a:r>
            <a:r>
              <a:rPr lang="cs-CZ" sz="4000" b="1" dirty="0" smtClean="0">
                <a:solidFill>
                  <a:srgbClr val="FF0000"/>
                </a:solidFill>
              </a:rPr>
              <a:t>		</a:t>
            </a:r>
            <a:r>
              <a:rPr lang="cs-CZ" sz="4000" dirty="0" smtClean="0"/>
              <a:t>der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sieb</a:t>
            </a:r>
            <a:r>
              <a:rPr lang="cs-CZ" sz="4000" b="1" dirty="0" err="1" smtClean="0">
                <a:solidFill>
                  <a:srgbClr val="FF0000"/>
                </a:solidFill>
              </a:rPr>
              <a:t>te</a:t>
            </a:r>
            <a:endParaRPr lang="cs-CZ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97244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548680"/>
            <a:ext cx="8784976" cy="557748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cs-CZ" sz="3600" b="1" dirty="0" smtClean="0">
                <a:solidFill>
                  <a:srgbClr val="FF0000"/>
                </a:solidFill>
              </a:rPr>
              <a:t>397.</a:t>
            </a:r>
          </a:p>
          <a:p>
            <a:pPr marL="109728" indent="0">
              <a:buNone/>
            </a:pPr>
            <a:r>
              <a:rPr lang="cs-CZ" sz="3600" b="1" dirty="0" smtClean="0"/>
              <a:t>der </a:t>
            </a:r>
            <a:r>
              <a:rPr lang="cs-CZ" sz="3600" b="1" dirty="0" err="1" smtClean="0"/>
              <a:t>dreihundertsiebenundneuzig</a:t>
            </a:r>
            <a:r>
              <a:rPr lang="cs-CZ" sz="3600" b="1" dirty="0" err="1" smtClean="0">
                <a:solidFill>
                  <a:srgbClr val="FF0000"/>
                </a:solidFill>
              </a:rPr>
              <a:t>ste</a:t>
            </a:r>
            <a:endParaRPr lang="cs-CZ" sz="3600" b="1" dirty="0" smtClean="0">
              <a:solidFill>
                <a:srgbClr val="FF0000"/>
              </a:solidFill>
            </a:endParaRPr>
          </a:p>
          <a:p>
            <a:pPr marL="109728" indent="0">
              <a:buNone/>
            </a:pPr>
            <a:endParaRPr lang="cs-CZ" sz="3600" dirty="0"/>
          </a:p>
          <a:p>
            <a:pPr marL="109728" indent="0">
              <a:buNone/>
            </a:pPr>
            <a:r>
              <a:rPr lang="cs-CZ" sz="3600" b="1" dirty="0" smtClean="0">
                <a:solidFill>
                  <a:srgbClr val="FF0000"/>
                </a:solidFill>
              </a:rPr>
              <a:t>414.</a:t>
            </a:r>
          </a:p>
          <a:p>
            <a:pPr marL="109728" indent="0">
              <a:buNone/>
            </a:pPr>
            <a:r>
              <a:rPr lang="cs-CZ" sz="3600" b="1" dirty="0" smtClean="0"/>
              <a:t>der </a:t>
            </a:r>
            <a:r>
              <a:rPr lang="cs-CZ" sz="3600" b="1" dirty="0" err="1" smtClean="0"/>
              <a:t>vierhundertvierzehn</a:t>
            </a:r>
            <a:r>
              <a:rPr lang="cs-CZ" sz="3600" b="1" dirty="0" err="1" smtClean="0">
                <a:solidFill>
                  <a:srgbClr val="FF0000"/>
                </a:solidFill>
              </a:rPr>
              <a:t>te</a:t>
            </a:r>
            <a:endParaRPr lang="cs-CZ" sz="3600" b="1" dirty="0" smtClean="0">
              <a:solidFill>
                <a:srgbClr val="FF0000"/>
              </a:solidFill>
            </a:endParaRPr>
          </a:p>
          <a:p>
            <a:pPr marL="109728" indent="0">
              <a:buNone/>
            </a:pPr>
            <a:endParaRPr lang="cs-CZ" sz="3600" b="1" dirty="0"/>
          </a:p>
          <a:p>
            <a:pPr marL="109728" indent="0">
              <a:buNone/>
            </a:pPr>
            <a:r>
              <a:rPr lang="cs-CZ" sz="3600" b="1" dirty="0" smtClean="0">
                <a:solidFill>
                  <a:srgbClr val="FF0000"/>
                </a:solidFill>
              </a:rPr>
              <a:t>1781.</a:t>
            </a:r>
          </a:p>
          <a:p>
            <a:pPr marL="109728" indent="0">
              <a:buNone/>
            </a:pPr>
            <a:r>
              <a:rPr lang="cs-CZ" sz="3600" b="1" dirty="0" smtClean="0"/>
              <a:t>der </a:t>
            </a:r>
            <a:r>
              <a:rPr lang="cs-CZ" sz="3600" b="1" dirty="0" err="1" smtClean="0"/>
              <a:t>eintausendsiebenhunderteinundachtzig</a:t>
            </a:r>
            <a:r>
              <a:rPr lang="cs-CZ" sz="3600" b="1" dirty="0" err="1" smtClean="0">
                <a:solidFill>
                  <a:srgbClr val="FF0000"/>
                </a:solidFill>
              </a:rPr>
              <a:t>ste</a:t>
            </a:r>
            <a:endParaRPr lang="cs-CZ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80732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600953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2800" b="1" dirty="0" smtClean="0">
                <a:solidFill>
                  <a:srgbClr val="002060"/>
                </a:solidFill>
              </a:rPr>
              <a:t>u řadových číslovek </a:t>
            </a:r>
            <a:r>
              <a:rPr lang="cs-CZ" sz="2800" b="1" dirty="0" smtClean="0">
                <a:solidFill>
                  <a:srgbClr val="FF0000"/>
                </a:solidFill>
              </a:rPr>
              <a:t>používáme </a:t>
            </a:r>
            <a:r>
              <a:rPr lang="cs-CZ" sz="2800" b="1" u="sng" dirty="0" smtClean="0">
                <a:solidFill>
                  <a:srgbClr val="FF0000"/>
                </a:solidFill>
              </a:rPr>
              <a:t>člen určitý</a:t>
            </a:r>
          </a:p>
          <a:p>
            <a:pPr>
              <a:buNone/>
              <a:defRPr/>
            </a:pPr>
            <a:endParaRPr lang="cs-CZ" sz="2800" b="1" u="sng" dirty="0" smtClean="0">
              <a:solidFill>
                <a:srgbClr val="FF0000"/>
              </a:solidFill>
            </a:endParaRPr>
          </a:p>
          <a:p>
            <a:pPr marL="0" indent="0">
              <a:buFont typeface="Arial" charset="0"/>
              <a:buNone/>
              <a:defRPr/>
            </a:pPr>
            <a:r>
              <a:rPr lang="cs-CZ" sz="2800" b="1" dirty="0" smtClean="0">
                <a:solidFill>
                  <a:srgbClr val="002060"/>
                </a:solidFill>
              </a:rPr>
              <a:t>B. </a:t>
            </a:r>
            <a:r>
              <a:rPr lang="cs-CZ" sz="2800" b="1" u="sng" dirty="0" smtClean="0">
                <a:solidFill>
                  <a:srgbClr val="CC0099"/>
                </a:solidFill>
              </a:rPr>
              <a:t>Das zweite Heft</a:t>
            </a:r>
            <a:r>
              <a:rPr lang="cs-CZ" sz="2800" b="1" dirty="0" smtClean="0">
                <a:solidFill>
                  <a:srgbClr val="CC0099"/>
                </a:solidFill>
              </a:rPr>
              <a:t> </a:t>
            </a:r>
            <a:r>
              <a:rPr lang="cs-CZ" sz="2800" b="1" dirty="0" err="1" smtClean="0">
                <a:solidFill>
                  <a:srgbClr val="CC0099"/>
                </a:solidFill>
              </a:rPr>
              <a:t>ist</a:t>
            </a:r>
            <a:r>
              <a:rPr lang="cs-CZ" sz="2800" b="1" dirty="0" smtClean="0">
                <a:solidFill>
                  <a:srgbClr val="CC0099"/>
                </a:solidFill>
              </a:rPr>
              <a:t> mein. </a:t>
            </a:r>
            <a:r>
              <a:rPr lang="cs-CZ" sz="2800" b="1" u="sng" dirty="0" smtClean="0"/>
              <a:t>Ten druhý sešit</a:t>
            </a:r>
            <a:r>
              <a:rPr lang="cs-CZ" sz="2800" b="1" dirty="0" smtClean="0"/>
              <a:t> je můj. </a:t>
            </a:r>
          </a:p>
          <a:p>
            <a:pPr marL="0" indent="0">
              <a:buFont typeface="Arial" charset="0"/>
              <a:buNone/>
              <a:defRPr/>
            </a:pPr>
            <a:endParaRPr lang="cs-CZ" sz="2800" b="1" dirty="0" smtClean="0">
              <a:solidFill>
                <a:srgbClr val="CC0099"/>
              </a:solidFill>
            </a:endParaRPr>
          </a:p>
          <a:p>
            <a:pPr>
              <a:buFontTx/>
              <a:buChar char="-"/>
              <a:defRPr/>
            </a:pPr>
            <a:r>
              <a:rPr lang="cs-CZ" sz="2800" b="1" dirty="0" smtClean="0">
                <a:solidFill>
                  <a:srgbClr val="002060"/>
                </a:solidFill>
              </a:rPr>
              <a:t>pokud za číslovkou řadovou </a:t>
            </a:r>
            <a:r>
              <a:rPr lang="cs-CZ" sz="2800" b="1" dirty="0" smtClean="0">
                <a:solidFill>
                  <a:srgbClr val="FF0000"/>
                </a:solidFill>
              </a:rPr>
              <a:t>není</a:t>
            </a:r>
            <a:r>
              <a:rPr lang="cs-CZ" sz="2800" b="1" dirty="0" smtClean="0">
                <a:solidFill>
                  <a:srgbClr val="002060"/>
                </a:solidFill>
              </a:rPr>
              <a:t> podstatné jméno, </a:t>
            </a:r>
          </a:p>
          <a:p>
            <a:pPr>
              <a:buNone/>
              <a:defRPr/>
            </a:pPr>
            <a:r>
              <a:rPr lang="cs-CZ" sz="2800" b="1" dirty="0" smtClean="0">
                <a:solidFill>
                  <a:srgbClr val="002060"/>
                </a:solidFill>
              </a:rPr>
              <a:t>	</a:t>
            </a:r>
            <a:r>
              <a:rPr lang="cs-CZ" sz="2800" b="1" u="sng" dirty="0" smtClean="0">
                <a:solidFill>
                  <a:srgbClr val="FF0000"/>
                </a:solidFill>
              </a:rPr>
              <a:t>přebírá tato číslovka funkci podstatného jména</a:t>
            </a:r>
            <a:r>
              <a:rPr lang="cs-CZ" sz="2800" b="1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  <a:defRPr/>
            </a:pPr>
            <a:r>
              <a:rPr lang="cs-CZ" sz="2800" b="1" dirty="0" smtClean="0">
                <a:solidFill>
                  <a:srgbClr val="FF0000"/>
                </a:solidFill>
              </a:rPr>
              <a:t>	</a:t>
            </a:r>
            <a:r>
              <a:rPr lang="cs-CZ" sz="2800" b="1" dirty="0" smtClean="0">
                <a:solidFill>
                  <a:srgbClr val="002060"/>
                </a:solidFill>
              </a:rPr>
              <a:t>a píšeme ji velkým písmenem:</a:t>
            </a:r>
          </a:p>
          <a:p>
            <a:pPr marL="0" indent="0">
              <a:buFont typeface="Arial" charset="0"/>
              <a:buNone/>
              <a:defRPr/>
            </a:pPr>
            <a:r>
              <a:rPr lang="cs-CZ" sz="2800" b="1" dirty="0" smtClean="0">
                <a:solidFill>
                  <a:srgbClr val="CC0099"/>
                </a:solidFill>
              </a:rPr>
              <a:t>	David war </a:t>
            </a:r>
            <a:r>
              <a:rPr lang="cs-CZ" sz="2800" b="1" u="sng" dirty="0" smtClean="0">
                <a:solidFill>
                  <a:srgbClr val="CC0099"/>
                </a:solidFill>
              </a:rPr>
              <a:t>der Erste</a:t>
            </a:r>
            <a:r>
              <a:rPr lang="cs-CZ" sz="2800" b="1" dirty="0" smtClean="0">
                <a:solidFill>
                  <a:srgbClr val="CC0099"/>
                </a:solidFill>
              </a:rPr>
              <a:t>. </a:t>
            </a:r>
            <a:r>
              <a:rPr lang="cs-CZ" sz="2800" b="1" dirty="0" smtClean="0"/>
              <a:t>David byl </a:t>
            </a:r>
            <a:r>
              <a:rPr lang="cs-CZ" sz="2800" b="1" u="sng" dirty="0" smtClean="0"/>
              <a:t>první.</a:t>
            </a:r>
          </a:p>
          <a:p>
            <a:pPr marL="0" indent="0">
              <a:buFont typeface="Arial" charset="0"/>
              <a:buNone/>
              <a:defRPr/>
            </a:pPr>
            <a:endParaRPr lang="cs-CZ" sz="2800" b="1" u="sng" dirty="0" smtClean="0">
              <a:solidFill>
                <a:srgbClr val="CC0099"/>
              </a:solidFill>
            </a:endParaRPr>
          </a:p>
          <a:p>
            <a:pPr>
              <a:defRPr/>
            </a:pPr>
            <a:r>
              <a:rPr lang="cs-CZ" sz="2800" b="1" dirty="0">
                <a:solidFill>
                  <a:srgbClr val="002060"/>
                </a:solidFill>
              </a:rPr>
              <a:t>p</a:t>
            </a:r>
            <a:r>
              <a:rPr lang="cs-CZ" sz="2800" b="1" dirty="0" smtClean="0">
                <a:solidFill>
                  <a:srgbClr val="002060"/>
                </a:solidFill>
              </a:rPr>
              <a:t>okud píšeme řadovou číslovku </a:t>
            </a:r>
            <a:r>
              <a:rPr lang="cs-CZ" sz="2800" b="1" u="sng" dirty="0" smtClean="0">
                <a:solidFill>
                  <a:srgbClr val="FF0000"/>
                </a:solidFill>
              </a:rPr>
              <a:t>číslicí</a:t>
            </a:r>
            <a:r>
              <a:rPr lang="cs-CZ" sz="2800" b="1" dirty="0" smtClean="0">
                <a:solidFill>
                  <a:srgbClr val="002060"/>
                </a:solidFill>
              </a:rPr>
              <a:t>, píšeme za ní stejně jako v češtině </a:t>
            </a:r>
            <a:r>
              <a:rPr lang="cs-CZ" sz="2800" b="1" u="sng" dirty="0" smtClean="0">
                <a:solidFill>
                  <a:srgbClr val="FF0000"/>
                </a:solidFill>
              </a:rPr>
              <a:t>tečku:</a:t>
            </a:r>
          </a:p>
          <a:p>
            <a:pPr marL="0" indent="0">
              <a:buFont typeface="Arial" charset="0"/>
              <a:buNone/>
              <a:defRPr/>
            </a:pPr>
            <a:r>
              <a:rPr lang="cs-CZ" sz="2800" b="1" dirty="0" smtClean="0">
                <a:solidFill>
                  <a:srgbClr val="CC0099"/>
                </a:solidFill>
              </a:rPr>
              <a:t>	Ich sehe das </a:t>
            </a:r>
            <a:r>
              <a:rPr lang="cs-CZ" sz="2800" b="1" u="sng" dirty="0" smtClean="0">
                <a:solidFill>
                  <a:srgbClr val="CC0099"/>
                </a:solidFill>
              </a:rPr>
              <a:t>27.</a:t>
            </a:r>
            <a:r>
              <a:rPr lang="cs-CZ" sz="2800" b="1" dirty="0" smtClean="0">
                <a:solidFill>
                  <a:srgbClr val="CC0099"/>
                </a:solidFill>
              </a:rPr>
              <a:t> Bild. </a:t>
            </a:r>
            <a:r>
              <a:rPr lang="cs-CZ" sz="2800" b="1" dirty="0" smtClean="0"/>
              <a:t>Vidím 27. obrázek.</a:t>
            </a:r>
            <a:endParaRPr lang="cs-CZ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769</TotalTime>
  <Words>197</Words>
  <Application>Microsoft Office PowerPoint</Application>
  <PresentationFormat>Předvádění na obrazovce (4:3)</PresentationFormat>
  <Paragraphs>84</Paragraphs>
  <Slides>9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Office</vt:lpstr>
      <vt:lpstr>ŘADOVÉ ČÍSLOVKY</vt:lpstr>
      <vt:lpstr>1. – 19.</vt:lpstr>
      <vt:lpstr>1. – 19.</vt:lpstr>
      <vt:lpstr>POZOR!</vt:lpstr>
      <vt:lpstr>od 20. výše</vt:lpstr>
      <vt:lpstr>Snímek 6</vt:lpstr>
      <vt:lpstr>Čtěte nahlas číslovky:</vt:lpstr>
      <vt:lpstr>Snímek 8</vt:lpstr>
      <vt:lpstr>Snímek 9</vt:lpstr>
    </vt:vector>
  </TitlesOfParts>
  <Company>doma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</dc:creator>
  <cp:lastModifiedBy>Josef Vlk</cp:lastModifiedBy>
  <cp:revision>85</cp:revision>
  <dcterms:created xsi:type="dcterms:W3CDTF">2011-03-22T17:13:23Z</dcterms:created>
  <dcterms:modified xsi:type="dcterms:W3CDTF">2020-04-29T16:24:05Z</dcterms:modified>
</cp:coreProperties>
</file>